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0" r:id="rId3"/>
    <p:sldId id="278" r:id="rId4"/>
    <p:sldId id="284" r:id="rId5"/>
    <p:sldId id="261" r:id="rId6"/>
    <p:sldId id="267" r:id="rId7"/>
    <p:sldId id="275" r:id="rId8"/>
    <p:sldId id="276" r:id="rId9"/>
    <p:sldId id="262" r:id="rId10"/>
    <p:sldId id="274" r:id="rId11"/>
    <p:sldId id="273" r:id="rId12"/>
    <p:sldId id="265" r:id="rId13"/>
    <p:sldId id="264" r:id="rId14"/>
    <p:sldId id="268" r:id="rId15"/>
    <p:sldId id="269" r:id="rId16"/>
    <p:sldId id="263" r:id="rId17"/>
    <p:sldId id="270" r:id="rId18"/>
    <p:sldId id="272" r:id="rId19"/>
    <p:sldId id="277"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15A9D4-A4A9-4E21-A792-775E7FE57920}" v="27" dt="2019-07-18T16:07:24.254"/>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20" autoAdjust="0"/>
    <p:restoredTop sz="93241" autoAdjust="0"/>
  </p:normalViewPr>
  <p:slideViewPr>
    <p:cSldViewPr>
      <p:cViewPr varScale="1">
        <p:scale>
          <a:sx n="72" d="100"/>
          <a:sy n="72" d="100"/>
        </p:scale>
        <p:origin x="570"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reen Amos-Strickland" userId="41243f1cc4cfd122" providerId="LiveId" clId="{A815A9D4-A4A9-4E21-A792-775E7FE57920}"/>
    <pc:docChg chg="undo custSel mod addSld delSld modSld">
      <pc:chgData name="Maureen Amos-Strickland" userId="41243f1cc4cfd122" providerId="LiveId" clId="{A815A9D4-A4A9-4E21-A792-775E7FE57920}" dt="2019-07-18T16:07:36.882" v="259" actId="2696"/>
      <pc:docMkLst>
        <pc:docMk/>
      </pc:docMkLst>
      <pc:sldChg chg="modSp">
        <pc:chgData name="Maureen Amos-Strickland" userId="41243f1cc4cfd122" providerId="LiveId" clId="{A815A9D4-A4A9-4E21-A792-775E7FE57920}" dt="2019-07-18T03:47:27.124" v="50" actId="27636"/>
        <pc:sldMkLst>
          <pc:docMk/>
          <pc:sldMk cId="3161841776" sldId="277"/>
        </pc:sldMkLst>
        <pc:spChg chg="mod">
          <ac:chgData name="Maureen Amos-Strickland" userId="41243f1cc4cfd122" providerId="LiveId" clId="{A815A9D4-A4A9-4E21-A792-775E7FE57920}" dt="2019-07-18T03:47:27.124" v="50" actId="27636"/>
          <ac:spMkLst>
            <pc:docMk/>
            <pc:sldMk cId="3161841776" sldId="277"/>
            <ac:spMk id="5" creationId="{1DA3F618-02FC-43F6-831D-D931F6B6C0F2}"/>
          </ac:spMkLst>
        </pc:spChg>
      </pc:sldChg>
      <pc:sldChg chg="addSp delSp modSp add del">
        <pc:chgData name="Maureen Amos-Strickland" userId="41243f1cc4cfd122" providerId="LiveId" clId="{A815A9D4-A4A9-4E21-A792-775E7FE57920}" dt="2019-07-18T16:01:23.604" v="181" actId="113"/>
        <pc:sldMkLst>
          <pc:docMk/>
          <pc:sldMk cId="3880163392" sldId="278"/>
        </pc:sldMkLst>
        <pc:spChg chg="del">
          <ac:chgData name="Maureen Amos-Strickland" userId="41243f1cc4cfd122" providerId="LiveId" clId="{A815A9D4-A4A9-4E21-A792-775E7FE57920}" dt="2019-07-18T15:59:21.498" v="58"/>
          <ac:spMkLst>
            <pc:docMk/>
            <pc:sldMk cId="3880163392" sldId="278"/>
            <ac:spMk id="2" creationId="{81FE7ABB-22D0-4658-84D0-03C6A89E1E3C}"/>
          </ac:spMkLst>
        </pc:spChg>
        <pc:spChg chg="del">
          <ac:chgData name="Maureen Amos-Strickland" userId="41243f1cc4cfd122" providerId="LiveId" clId="{A815A9D4-A4A9-4E21-A792-775E7FE57920}" dt="2019-07-18T15:59:21.498" v="58"/>
          <ac:spMkLst>
            <pc:docMk/>
            <pc:sldMk cId="3880163392" sldId="278"/>
            <ac:spMk id="3" creationId="{DE36AC65-D228-4E2F-9038-EF2C9ED97B9E}"/>
          </ac:spMkLst>
        </pc:spChg>
        <pc:spChg chg="add mod">
          <ac:chgData name="Maureen Amos-Strickland" userId="41243f1cc4cfd122" providerId="LiveId" clId="{A815A9D4-A4A9-4E21-A792-775E7FE57920}" dt="2019-07-18T16:01:12.930" v="161" actId="20577"/>
          <ac:spMkLst>
            <pc:docMk/>
            <pc:sldMk cId="3880163392" sldId="278"/>
            <ac:spMk id="5" creationId="{07813C4D-BC6F-4BF8-95DD-B48FB1A92589}"/>
          </ac:spMkLst>
        </pc:spChg>
        <pc:spChg chg="add del mod">
          <ac:chgData name="Maureen Amos-Strickland" userId="41243f1cc4cfd122" providerId="LiveId" clId="{A815A9D4-A4A9-4E21-A792-775E7FE57920}" dt="2019-07-18T16:00:51.380" v="123" actId="47"/>
          <ac:spMkLst>
            <pc:docMk/>
            <pc:sldMk cId="3880163392" sldId="278"/>
            <ac:spMk id="7" creationId="{D0D7CEC5-77B2-408C-8AC7-E67F90BBBA15}"/>
          </ac:spMkLst>
        </pc:spChg>
        <pc:spChg chg="add mod">
          <ac:chgData name="Maureen Amos-Strickland" userId="41243f1cc4cfd122" providerId="LiveId" clId="{A815A9D4-A4A9-4E21-A792-775E7FE57920}" dt="2019-07-18T16:01:23.604" v="181" actId="113"/>
          <ac:spMkLst>
            <pc:docMk/>
            <pc:sldMk cId="3880163392" sldId="278"/>
            <ac:spMk id="8" creationId="{46C643C0-C232-40FF-839C-A58709611BF5}"/>
          </ac:spMkLst>
        </pc:spChg>
        <pc:spChg chg="add del mod">
          <ac:chgData name="Maureen Amos-Strickland" userId="41243f1cc4cfd122" providerId="LiveId" clId="{A815A9D4-A4A9-4E21-A792-775E7FE57920}" dt="2019-07-18T16:01:03.631" v="125" actId="478"/>
          <ac:spMkLst>
            <pc:docMk/>
            <pc:sldMk cId="3880163392" sldId="278"/>
            <ac:spMk id="9" creationId="{7D2F485D-958C-480F-A7DB-41F6B2D7151D}"/>
          </ac:spMkLst>
        </pc:spChg>
        <pc:picChg chg="add">
          <ac:chgData name="Maureen Amos-Strickland" userId="41243f1cc4cfd122" providerId="LiveId" clId="{A815A9D4-A4A9-4E21-A792-775E7FE57920}" dt="2019-07-18T15:59:23.305" v="59"/>
          <ac:picMkLst>
            <pc:docMk/>
            <pc:sldMk cId="3880163392" sldId="278"/>
            <ac:picMk id="4" creationId="{8C90DB63-27FC-4C9D-819B-84F97862AD93}"/>
          </ac:picMkLst>
        </pc:picChg>
        <pc:picChg chg="add mod">
          <ac:chgData name="Maureen Amos-Strickland" userId="41243f1cc4cfd122" providerId="LiveId" clId="{A815A9D4-A4A9-4E21-A792-775E7FE57920}" dt="2019-07-18T15:59:52.851" v="66" actId="1076"/>
          <ac:picMkLst>
            <pc:docMk/>
            <pc:sldMk cId="3880163392" sldId="278"/>
            <ac:picMk id="6" creationId="{F2822B07-F327-419E-924D-27945F08C5F6}"/>
          </ac:picMkLst>
        </pc:picChg>
      </pc:sldChg>
      <pc:sldChg chg="addSp delSp modSp add del">
        <pc:chgData name="Maureen Amos-Strickland" userId="41243f1cc4cfd122" providerId="LiveId" clId="{A815A9D4-A4A9-4E21-A792-775E7FE57920}" dt="2019-07-18T16:07:36.882" v="259" actId="2696"/>
        <pc:sldMkLst>
          <pc:docMk/>
          <pc:sldMk cId="463838015" sldId="279"/>
        </pc:sldMkLst>
        <pc:spChg chg="del">
          <ac:chgData name="Maureen Amos-Strickland" userId="41243f1cc4cfd122" providerId="LiveId" clId="{A815A9D4-A4A9-4E21-A792-775E7FE57920}" dt="2019-07-18T16:01:52.370" v="183"/>
          <ac:spMkLst>
            <pc:docMk/>
            <pc:sldMk cId="463838015" sldId="279"/>
            <ac:spMk id="2" creationId="{6C481D55-3EAF-462C-80E7-527A358DF8CF}"/>
          </ac:spMkLst>
        </pc:spChg>
        <pc:spChg chg="del">
          <ac:chgData name="Maureen Amos-Strickland" userId="41243f1cc4cfd122" providerId="LiveId" clId="{A815A9D4-A4A9-4E21-A792-775E7FE57920}" dt="2019-07-18T16:01:52.370" v="183"/>
          <ac:spMkLst>
            <pc:docMk/>
            <pc:sldMk cId="463838015" sldId="279"/>
            <ac:spMk id="3" creationId="{FB435EB2-B944-4FA7-942D-2854A9D02686}"/>
          </ac:spMkLst>
        </pc:spChg>
        <pc:spChg chg="add del mod">
          <ac:chgData name="Maureen Amos-Strickland" userId="41243f1cc4cfd122" providerId="LiveId" clId="{A815A9D4-A4A9-4E21-A792-775E7FE57920}" dt="2019-07-18T16:01:56.088" v="184"/>
          <ac:spMkLst>
            <pc:docMk/>
            <pc:sldMk cId="463838015" sldId="279"/>
            <ac:spMk id="4" creationId="{AD986291-C043-4677-B091-B9F20F53AEB8}"/>
          </ac:spMkLst>
        </pc:spChg>
        <pc:spChg chg="add del mod">
          <ac:chgData name="Maureen Amos-Strickland" userId="41243f1cc4cfd122" providerId="LiveId" clId="{A815A9D4-A4A9-4E21-A792-775E7FE57920}" dt="2019-07-18T16:01:56.088" v="184"/>
          <ac:spMkLst>
            <pc:docMk/>
            <pc:sldMk cId="463838015" sldId="279"/>
            <ac:spMk id="5" creationId="{45F5C8C0-00D8-4ACA-B9BF-B02A9D526201}"/>
          </ac:spMkLst>
        </pc:spChg>
        <pc:spChg chg="add del mod">
          <ac:chgData name="Maureen Amos-Strickland" userId="41243f1cc4cfd122" providerId="LiveId" clId="{A815A9D4-A4A9-4E21-A792-775E7FE57920}" dt="2019-07-18T16:01:56.088" v="184"/>
          <ac:spMkLst>
            <pc:docMk/>
            <pc:sldMk cId="463838015" sldId="279"/>
            <ac:spMk id="6" creationId="{FA545E1A-DC5E-424C-9EA5-B072594FD899}"/>
          </ac:spMkLst>
        </pc:spChg>
        <pc:spChg chg="add del mod">
          <ac:chgData name="Maureen Amos-Strickland" userId="41243f1cc4cfd122" providerId="LiveId" clId="{A815A9D4-A4A9-4E21-A792-775E7FE57920}" dt="2019-07-18T16:01:56.088" v="184"/>
          <ac:spMkLst>
            <pc:docMk/>
            <pc:sldMk cId="463838015" sldId="279"/>
            <ac:spMk id="7" creationId="{2C9D6BFD-3123-4176-BE66-371A3BD96DC3}"/>
          </ac:spMkLst>
        </pc:spChg>
        <pc:spChg chg="add del mod">
          <ac:chgData name="Maureen Amos-Strickland" userId="41243f1cc4cfd122" providerId="LiveId" clId="{A815A9D4-A4A9-4E21-A792-775E7FE57920}" dt="2019-07-18T16:01:56.088" v="184"/>
          <ac:spMkLst>
            <pc:docMk/>
            <pc:sldMk cId="463838015" sldId="279"/>
            <ac:spMk id="8" creationId="{90FEBB29-0547-4365-8D73-5841E071EF27}"/>
          </ac:spMkLst>
        </pc:spChg>
        <pc:spChg chg="add mod">
          <ac:chgData name="Maureen Amos-Strickland" userId="41243f1cc4cfd122" providerId="LiveId" clId="{A815A9D4-A4A9-4E21-A792-775E7FE57920}" dt="2019-07-18T16:01:56.088" v="184"/>
          <ac:spMkLst>
            <pc:docMk/>
            <pc:sldMk cId="463838015" sldId="279"/>
            <ac:spMk id="9" creationId="{A3878773-A6A4-4006-8417-7A0A246F1611}"/>
          </ac:spMkLst>
        </pc:spChg>
        <pc:spChg chg="add del mod">
          <ac:chgData name="Maureen Amos-Strickland" userId="41243f1cc4cfd122" providerId="LiveId" clId="{A815A9D4-A4A9-4E21-A792-775E7FE57920}" dt="2019-07-18T16:02:00.902" v="185"/>
          <ac:spMkLst>
            <pc:docMk/>
            <pc:sldMk cId="463838015" sldId="279"/>
            <ac:spMk id="10" creationId="{4634D5A4-15CA-40B1-AA5F-19FEE4203E84}"/>
          </ac:spMkLst>
        </pc:spChg>
        <pc:spChg chg="add mod">
          <ac:chgData name="Maureen Amos-Strickland" userId="41243f1cc4cfd122" providerId="LiveId" clId="{A815A9D4-A4A9-4E21-A792-775E7FE57920}" dt="2019-07-18T16:01:56.088" v="184"/>
          <ac:spMkLst>
            <pc:docMk/>
            <pc:sldMk cId="463838015" sldId="279"/>
            <ac:spMk id="11" creationId="{F70D83EF-DF56-4EA3-A26D-BE8EA1582EF2}"/>
          </ac:spMkLst>
        </pc:spChg>
        <pc:spChg chg="add mod">
          <ac:chgData name="Maureen Amos-Strickland" userId="41243f1cc4cfd122" providerId="LiveId" clId="{A815A9D4-A4A9-4E21-A792-775E7FE57920}" dt="2019-07-18T16:02:26.387" v="186" actId="478"/>
          <ac:spMkLst>
            <pc:docMk/>
            <pc:sldMk cId="463838015" sldId="279"/>
            <ac:spMk id="14" creationId="{A76CCB4E-DDF7-473F-89F3-D1DC0B8E3E1C}"/>
          </ac:spMkLst>
        </pc:spChg>
        <pc:picChg chg="add del">
          <ac:chgData name="Maureen Amos-Strickland" userId="41243f1cc4cfd122" providerId="LiveId" clId="{A815A9D4-A4A9-4E21-A792-775E7FE57920}" dt="2019-07-18T16:02:26.387" v="186" actId="478"/>
          <ac:picMkLst>
            <pc:docMk/>
            <pc:sldMk cId="463838015" sldId="279"/>
            <ac:picMk id="12" creationId="{CCE5F361-6903-4B10-B5F8-84FB43CA0B96}"/>
          </ac:picMkLst>
        </pc:picChg>
      </pc:sldChg>
      <pc:sldChg chg="modSp add del setBg">
        <pc:chgData name="Maureen Amos-Strickland" userId="41243f1cc4cfd122" providerId="LiveId" clId="{A815A9D4-A4A9-4E21-A792-775E7FE57920}" dt="2019-07-18T15:59:07.910" v="56" actId="2696"/>
        <pc:sldMkLst>
          <pc:docMk/>
          <pc:sldMk cId="3899961691" sldId="282"/>
        </pc:sldMkLst>
        <pc:spChg chg="mod">
          <ac:chgData name="Maureen Amos-Strickland" userId="41243f1cc4cfd122" providerId="LiveId" clId="{A815A9D4-A4A9-4E21-A792-775E7FE57920}" dt="2019-07-18T15:58:43.766" v="53" actId="27636"/>
          <ac:spMkLst>
            <pc:docMk/>
            <pc:sldMk cId="3899961691" sldId="282"/>
            <ac:spMk id="4" creationId="{4772945D-CA91-4CFE-8EB7-941C7618C994}"/>
          </ac:spMkLst>
        </pc:spChg>
      </pc:sldChg>
      <pc:sldChg chg="addSp delSp modSp add mod setBg setClrOvrMap delDesignElem">
        <pc:chgData name="Maureen Amos-Strickland" userId="41243f1cc4cfd122" providerId="LiveId" clId="{A815A9D4-A4A9-4E21-A792-775E7FE57920}" dt="2019-07-18T16:07:29.597" v="258" actId="14100"/>
        <pc:sldMkLst>
          <pc:docMk/>
          <pc:sldMk cId="0" sldId="284"/>
        </pc:sldMkLst>
        <pc:spChg chg="add del">
          <ac:chgData name="Maureen Amos-Strickland" userId="41243f1cc4cfd122" providerId="LiveId" clId="{A815A9D4-A4A9-4E21-A792-775E7FE57920}" dt="2019-07-18T16:04:25.205" v="233"/>
          <ac:spMkLst>
            <pc:docMk/>
            <pc:sldMk cId="0" sldId="284"/>
            <ac:spMk id="3" creationId="{85FE10CB-3989-4677-BDE4-28D8754B8A0B}"/>
          </ac:spMkLst>
        </pc:spChg>
        <pc:spChg chg="add del mod">
          <ac:chgData name="Maureen Amos-Strickland" userId="41243f1cc4cfd122" providerId="LiveId" clId="{A815A9D4-A4A9-4E21-A792-775E7FE57920}" dt="2019-07-18T16:04:50.467" v="238" actId="478"/>
          <ac:spMkLst>
            <pc:docMk/>
            <pc:sldMk cId="0" sldId="284"/>
            <ac:spMk id="5" creationId="{D3DE716C-E87A-4C68-BBF8-842B22E8EC03}"/>
          </ac:spMkLst>
        </pc:spChg>
        <pc:spChg chg="add del">
          <ac:chgData name="Maureen Amos-Strickland" userId="41243f1cc4cfd122" providerId="LiveId" clId="{A815A9D4-A4A9-4E21-A792-775E7FE57920}" dt="2019-07-18T16:04:48.004" v="237"/>
          <ac:spMkLst>
            <pc:docMk/>
            <pc:sldMk cId="0" sldId="284"/>
            <ac:spMk id="8" creationId="{1F3A2D7C-AEF7-446C-97B9-A4F0C07A01F9}"/>
          </ac:spMkLst>
        </pc:spChg>
        <pc:spChg chg="add mod">
          <ac:chgData name="Maureen Amos-Strickland" userId="41243f1cc4cfd122" providerId="LiveId" clId="{A815A9D4-A4A9-4E21-A792-775E7FE57920}" dt="2019-07-18T16:07:24.254" v="257" actId="207"/>
          <ac:spMkLst>
            <pc:docMk/>
            <pc:sldMk cId="0" sldId="284"/>
            <ac:spMk id="10" creationId="{36160206-C2BC-407C-B024-85366C8D212C}"/>
          </ac:spMkLst>
        </pc:spChg>
        <pc:spChg chg="del">
          <ac:chgData name="Maureen Amos-Strickland" userId="41243f1cc4cfd122" providerId="LiveId" clId="{A815A9D4-A4A9-4E21-A792-775E7FE57920}" dt="2019-07-18T16:03:03.739" v="188"/>
          <ac:spMkLst>
            <pc:docMk/>
            <pc:sldMk cId="0" sldId="284"/>
            <ac:spMk id="135" creationId="{56C20283-73E0-40EC-8AD8-057F581F64C2}"/>
          </ac:spMkLst>
        </pc:spChg>
        <pc:spChg chg="del">
          <ac:chgData name="Maureen Amos-Strickland" userId="41243f1cc4cfd122" providerId="LiveId" clId="{A815A9D4-A4A9-4E21-A792-775E7FE57920}" dt="2019-07-18T16:03:03.739" v="188"/>
          <ac:spMkLst>
            <pc:docMk/>
            <pc:sldMk cId="0" sldId="284"/>
            <ac:spMk id="137" creationId="{3FCC729B-E528-40C3-82D3-BA4375575E87}"/>
          </ac:spMkLst>
        </pc:spChg>
        <pc:spChg chg="del">
          <ac:chgData name="Maureen Amos-Strickland" userId="41243f1cc4cfd122" providerId="LiveId" clId="{A815A9D4-A4A9-4E21-A792-775E7FE57920}" dt="2019-07-18T16:03:03.739" v="188"/>
          <ac:spMkLst>
            <pc:docMk/>
            <pc:sldMk cId="0" sldId="284"/>
            <ac:spMk id="139" creationId="{58F1FB8D-1842-4A04-998D-6CF047AB2790}"/>
          </ac:spMkLst>
        </pc:spChg>
        <pc:spChg chg="del mod">
          <ac:chgData name="Maureen Amos-Strickland" userId="41243f1cc4cfd122" providerId="LiveId" clId="{A815A9D4-A4A9-4E21-A792-775E7FE57920}" dt="2019-07-18T16:04:29.591" v="234" actId="478"/>
          <ac:spMkLst>
            <pc:docMk/>
            <pc:sldMk cId="0" sldId="284"/>
            <ac:spMk id="22531" creationId="{00000000-0000-0000-0000-000000000000}"/>
          </ac:spMkLst>
        </pc:spChg>
        <pc:spChg chg="mod">
          <ac:chgData name="Maureen Amos-Strickland" userId="41243f1cc4cfd122" providerId="LiveId" clId="{A815A9D4-A4A9-4E21-A792-775E7FE57920}" dt="2019-07-18T16:04:14.476" v="231" actId="20577"/>
          <ac:spMkLst>
            <pc:docMk/>
            <pc:sldMk cId="0" sldId="284"/>
            <ac:spMk id="52226" creationId="{00000000-0000-0000-0000-000000000000}"/>
          </ac:spMkLst>
        </pc:spChg>
        <pc:spChg chg="add">
          <ac:chgData name="Maureen Amos-Strickland" userId="41243f1cc4cfd122" providerId="LiveId" clId="{A815A9D4-A4A9-4E21-A792-775E7FE57920}" dt="2019-07-18T16:03:23.337" v="190" actId="26606"/>
          <ac:spMkLst>
            <pc:docMk/>
            <pc:sldMk cId="0" sldId="284"/>
            <ac:spMk id="52228" creationId="{56C20283-73E0-40EC-8AD8-057F581F64C2}"/>
          </ac:spMkLst>
        </pc:spChg>
        <pc:spChg chg="add">
          <ac:chgData name="Maureen Amos-Strickland" userId="41243f1cc4cfd122" providerId="LiveId" clId="{A815A9D4-A4A9-4E21-A792-775E7FE57920}" dt="2019-07-18T16:03:23.337" v="190" actId="26606"/>
          <ac:spMkLst>
            <pc:docMk/>
            <pc:sldMk cId="0" sldId="284"/>
            <ac:spMk id="52229" creationId="{3FCC729B-E528-40C3-82D3-BA4375575E87}"/>
          </ac:spMkLst>
        </pc:spChg>
        <pc:spChg chg="add">
          <ac:chgData name="Maureen Amos-Strickland" userId="41243f1cc4cfd122" providerId="LiveId" clId="{A815A9D4-A4A9-4E21-A792-775E7FE57920}" dt="2019-07-18T16:03:23.337" v="190" actId="26606"/>
          <ac:spMkLst>
            <pc:docMk/>
            <pc:sldMk cId="0" sldId="284"/>
            <ac:spMk id="52230" creationId="{58F1FB8D-1842-4A04-998D-6CF047AB2790}"/>
          </ac:spMkLst>
        </pc:spChg>
        <pc:graphicFrameChg chg="add del">
          <ac:chgData name="Maureen Amos-Strickland" userId="41243f1cc4cfd122" providerId="LiveId" clId="{A815A9D4-A4A9-4E21-A792-775E7FE57920}" dt="2019-07-18T16:04:25.205" v="233"/>
          <ac:graphicFrameMkLst>
            <pc:docMk/>
            <pc:sldMk cId="0" sldId="284"/>
            <ac:graphicFrameMk id="2" creationId="{6ED97828-3A39-408F-A06E-434329B4B179}"/>
          </ac:graphicFrameMkLst>
        </pc:graphicFrameChg>
        <pc:graphicFrameChg chg="add del mod">
          <ac:chgData name="Maureen Amos-Strickland" userId="41243f1cc4cfd122" providerId="LiveId" clId="{A815A9D4-A4A9-4E21-A792-775E7FE57920}" dt="2019-07-18T16:04:48.004" v="237"/>
          <ac:graphicFrameMkLst>
            <pc:docMk/>
            <pc:sldMk cId="0" sldId="284"/>
            <ac:graphicFrameMk id="6" creationId="{BAB66956-BEF1-4967-8E9F-B8501F0A12F7}"/>
          </ac:graphicFrameMkLst>
        </pc:graphicFrameChg>
        <pc:graphicFrameChg chg="add mod modGraphic">
          <ac:chgData name="Maureen Amos-Strickland" userId="41243f1cc4cfd122" providerId="LiveId" clId="{A815A9D4-A4A9-4E21-A792-775E7FE57920}" dt="2019-07-18T16:07:29.597" v="258" actId="14100"/>
          <ac:graphicFrameMkLst>
            <pc:docMk/>
            <pc:sldMk cId="0" sldId="284"/>
            <ac:graphicFrameMk id="9" creationId="{7B2C542F-3285-42D7-82A2-1B47C3C0A9B3}"/>
          </ac:graphicFrameMkLst>
        </pc:graphicFrameChg>
        <pc:picChg chg="mod">
          <ac:chgData name="Maureen Amos-Strickland" userId="41243f1cc4cfd122" providerId="LiveId" clId="{A815A9D4-A4A9-4E21-A792-775E7FE57920}" dt="2019-07-18T16:03:23.337" v="190" actId="26606"/>
          <ac:picMkLst>
            <pc:docMk/>
            <pc:sldMk cId="0" sldId="284"/>
            <ac:picMk id="7" creationId="{00000000-0000-0000-0000-000000000000}"/>
          </ac:picMkLst>
        </pc:picChg>
      </pc:sldChg>
      <pc:sldMasterChg chg="delSldLayout">
        <pc:chgData name="Maureen Amos-Strickland" userId="41243f1cc4cfd122" providerId="LiveId" clId="{A815A9D4-A4A9-4E21-A792-775E7FE57920}" dt="2019-07-18T15:59:07.939" v="57" actId="2696"/>
        <pc:sldMasterMkLst>
          <pc:docMk/>
          <pc:sldMasterMk cId="2681622810" sldId="2147483648"/>
        </pc:sldMasterMkLst>
        <pc:sldLayoutChg chg="del">
          <pc:chgData name="Maureen Amos-Strickland" userId="41243f1cc4cfd122" providerId="LiveId" clId="{A815A9D4-A4A9-4E21-A792-775E7FE57920}" dt="2019-07-18T15:59:07.939" v="57" actId="2696"/>
          <pc:sldLayoutMkLst>
            <pc:docMk/>
            <pc:sldMasterMk cId="2681622810" sldId="2147483648"/>
            <pc:sldLayoutMk cId="298714814" sldId="214748367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153A1B0-023F-4713-AC40-9D56789CED4C}" type="datetimeFigureOut">
              <a:rPr lang="en-US" smtClean="0"/>
              <a:t>7/18/2019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6F7ECB2-E4D2-4336-BEAA-8EA6BE962069}" type="slidenum">
              <a:rPr lang="en-US" smtClean="0"/>
              <a:t>‹#›</a:t>
            </a:fld>
            <a:endParaRPr lang="en-US"/>
          </a:p>
        </p:txBody>
      </p:sp>
    </p:spTree>
    <p:extLst>
      <p:ext uri="{BB962C8B-B14F-4D97-AF65-F5344CB8AC3E}">
        <p14:creationId xmlns:p14="http://schemas.microsoft.com/office/powerpoint/2010/main" val="1663665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6167882-EE57-4FED-BC87-B355588CCB2D}" type="slidenum">
              <a:rPr lang="en-US" smtClean="0"/>
              <a:pPr>
                <a:defRPr/>
              </a:pPr>
              <a:t>4</a:t>
            </a:fld>
            <a:endParaRPr lang="en-US" dirty="0"/>
          </a:p>
        </p:txBody>
      </p:sp>
    </p:spTree>
    <p:extLst>
      <p:ext uri="{BB962C8B-B14F-4D97-AF65-F5344CB8AC3E}">
        <p14:creationId xmlns:p14="http://schemas.microsoft.com/office/powerpoint/2010/main" val="2782625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extBox 7"/>
          <p:cNvSpPr txBox="1"/>
          <p:nvPr userDrawn="1"/>
        </p:nvSpPr>
        <p:spPr>
          <a:xfrm>
            <a:off x="6324600" y="384601"/>
            <a:ext cx="2590800" cy="830997"/>
          </a:xfrm>
          <a:prstGeom prst="rect">
            <a:avLst/>
          </a:prstGeom>
          <a:noFill/>
        </p:spPr>
        <p:txBody>
          <a:bodyPr wrap="square" rtlCol="0">
            <a:spAutoFit/>
          </a:bodyPr>
          <a:lstStyle/>
          <a:p>
            <a:pPr algn="ctr"/>
            <a:r>
              <a:rPr lang="en-US" sz="2400" b="1" dirty="0"/>
              <a:t>July 18, 2019</a:t>
            </a:r>
          </a:p>
          <a:p>
            <a:pPr algn="ctr"/>
            <a:r>
              <a:rPr lang="en-US" sz="2400" b="1" dirty="0"/>
              <a:t>Tinley Park, Illinois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8968"/>
            <a:ext cx="2934864" cy="1467432"/>
          </a:xfrm>
          <a:prstGeom prst="rect">
            <a:avLst/>
          </a:prstGeom>
        </p:spPr>
      </p:pic>
    </p:spTree>
    <p:extLst>
      <p:ext uri="{BB962C8B-B14F-4D97-AF65-F5344CB8AC3E}">
        <p14:creationId xmlns:p14="http://schemas.microsoft.com/office/powerpoint/2010/main" val="2566008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3071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0854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828801"/>
            <a:ext cx="40386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1"/>
            <a:ext cx="40386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96849" y="6356351"/>
            <a:ext cx="2057400" cy="365125"/>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901951" y="6356351"/>
            <a:ext cx="4433638" cy="365125"/>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0611F-F76B-460E-85A0-9995A79CF1F4}" type="slidenum">
              <a:rPr lang="en-US"/>
              <a:pPr>
                <a:defRPr/>
              </a:pPr>
              <a:t>‹#›</a:t>
            </a:fld>
            <a:endParaRPr lang="en-US"/>
          </a:p>
        </p:txBody>
      </p:sp>
    </p:spTree>
    <p:extLst>
      <p:ext uri="{BB962C8B-B14F-4D97-AF65-F5344CB8AC3E}">
        <p14:creationId xmlns:p14="http://schemas.microsoft.com/office/powerpoint/2010/main" val="212156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230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718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9" name="Picture 8"/>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7284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EDCD4E5D-EC23-4752-A973-E130CFAD7FEB}" type="slidenum">
              <a:rPr lang="en-US" smtClean="0"/>
              <a:t>‹#›</a:t>
            </a:fld>
            <a:endParaRPr lang="en-US" dirty="0"/>
          </a:p>
        </p:txBody>
      </p:sp>
      <p:pic>
        <p:nvPicPr>
          <p:cNvPr id="10" name="Picture 9"/>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9104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DCD4E5D-EC23-4752-A973-E130CFAD7FEB}" type="slidenum">
              <a:rPr lang="en-US" smtClean="0"/>
              <a:t>‹#›</a:t>
            </a:fld>
            <a:endParaRPr lang="en-US" dirty="0"/>
          </a:p>
        </p:txBody>
      </p:sp>
      <p:pic>
        <p:nvPicPr>
          <p:cNvPr id="6" name="Picture 5"/>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930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DCD4E5D-EC23-4752-A973-E130CFAD7FEB}" type="slidenum">
              <a:rPr lang="en-US" smtClean="0"/>
              <a:t>‹#›</a:t>
            </a:fld>
            <a:endParaRPr lang="en-US" dirty="0"/>
          </a:p>
        </p:txBody>
      </p:sp>
      <p:pic>
        <p:nvPicPr>
          <p:cNvPr id="5" name="Picture 4"/>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8634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92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0883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D4E5D-EC23-4752-A973-E130CFAD7FEB}" type="slidenum">
              <a:rPr lang="en-US" smtClean="0"/>
              <a:t>‹#›</a:t>
            </a:fld>
            <a:endParaRPr lang="en-US"/>
          </a:p>
        </p:txBody>
      </p:sp>
      <p:pic>
        <p:nvPicPr>
          <p:cNvPr id="5" name="Picture 4"/>
          <p:cNvPicPr/>
          <p:nvPr userDrawn="1"/>
        </p:nvPicPr>
        <p:blipFill rotWithShape="1">
          <a:blip r:embed="rId14"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1622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mtamos@neiu.edu" TargetMode="External"/><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4.gi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10B849-2428-48A3-A4BF-28BE8F21A65F}"/>
              </a:ext>
              <a:ext uri="{C183D7F6-B498-43B3-948B-1728B52AA6E4}">
                <adec:decorative xmlns:adec="http://schemas.microsoft.com/office/drawing/2017/decorative" val="1"/>
              </a:ext>
            </a:extLst>
          </p:cNvPr>
          <p:cNvPicPr>
            <a:picLocks noChangeAspect="1"/>
          </p:cNvPicPr>
          <p:nvPr/>
        </p:nvPicPr>
        <p:blipFill rotWithShape="1">
          <a:blip r:embed="rId2">
            <a:duotone>
              <a:schemeClr val="accent2">
                <a:shade val="45000"/>
                <a:satMod val="135000"/>
              </a:schemeClr>
              <a:prstClr val="white"/>
            </a:duotone>
            <a:alphaModFix amt="70000"/>
          </a:blip>
          <a:srcRect t="2926" r="9092" b="20447"/>
          <a:stretch/>
        </p:blipFill>
        <p:spPr>
          <a:xfrm>
            <a:off x="15" y="1695451"/>
            <a:ext cx="9141699" cy="4476749"/>
          </a:xfrm>
          <a:prstGeom prst="rect">
            <a:avLst/>
          </a:prstGeom>
        </p:spPr>
      </p:pic>
      <p:sp>
        <p:nvSpPr>
          <p:cNvPr id="2" name="Title 1"/>
          <p:cNvSpPr>
            <a:spLocks noGrp="1"/>
          </p:cNvSpPr>
          <p:nvPr>
            <p:ph type="ctrTitle"/>
          </p:nvPr>
        </p:nvSpPr>
        <p:spPr>
          <a:xfrm>
            <a:off x="685800" y="2895600"/>
            <a:ext cx="7772400" cy="1470025"/>
          </a:xfrm>
        </p:spPr>
        <p:txBody>
          <a:bodyPr>
            <a:normAutofit fontScale="90000"/>
          </a:bodyPr>
          <a:lstStyle/>
          <a:p>
            <a:r>
              <a:rPr lang="en-US" dirty="0"/>
              <a:t>Mind Mapping Community Connections with the Financial Aid Verification Process</a:t>
            </a:r>
          </a:p>
        </p:txBody>
      </p:sp>
      <p:sp>
        <p:nvSpPr>
          <p:cNvPr id="3" name="Subtitle 2"/>
          <p:cNvSpPr>
            <a:spLocks noGrp="1"/>
          </p:cNvSpPr>
          <p:nvPr>
            <p:ph type="subTitle" idx="1"/>
          </p:nvPr>
        </p:nvSpPr>
        <p:spPr>
          <a:xfrm>
            <a:off x="1371600" y="4572000"/>
            <a:ext cx="6400800" cy="1752600"/>
          </a:xfrm>
        </p:spPr>
        <p:txBody>
          <a:bodyPr>
            <a:normAutofit/>
          </a:bodyPr>
          <a:lstStyle/>
          <a:p>
            <a:r>
              <a:rPr lang="en-US" sz="2400" dirty="0">
                <a:solidFill>
                  <a:schemeClr val="tx1">
                    <a:lumMod val="85000"/>
                    <a:lumOff val="15000"/>
                  </a:schemeClr>
                </a:solidFill>
              </a:rPr>
              <a:t>2019 </a:t>
            </a:r>
            <a:r>
              <a:rPr lang="en-US" sz="2400" u="sng" dirty="0">
                <a:solidFill>
                  <a:schemeClr val="tx1">
                    <a:lumMod val="85000"/>
                    <a:lumOff val="15000"/>
                  </a:schemeClr>
                </a:solidFill>
              </a:rPr>
              <a:t>College Changes Everything </a:t>
            </a:r>
            <a:r>
              <a:rPr lang="en-US" sz="2400" dirty="0">
                <a:solidFill>
                  <a:schemeClr val="tx1">
                    <a:lumMod val="85000"/>
                    <a:lumOff val="15000"/>
                  </a:schemeClr>
                </a:solidFill>
              </a:rPr>
              <a:t>Conference</a:t>
            </a:r>
          </a:p>
          <a:p>
            <a:r>
              <a:rPr lang="en-US" sz="2400" dirty="0">
                <a:solidFill>
                  <a:schemeClr val="tx1">
                    <a:lumMod val="85000"/>
                    <a:lumOff val="15000"/>
                  </a:schemeClr>
                </a:solidFill>
              </a:rPr>
              <a:t>July 18, 2019</a:t>
            </a:r>
          </a:p>
        </p:txBody>
      </p:sp>
    </p:spTree>
    <p:extLst>
      <p:ext uri="{BB962C8B-B14F-4D97-AF65-F5344CB8AC3E}">
        <p14:creationId xmlns:p14="http://schemas.microsoft.com/office/powerpoint/2010/main" val="67928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B25236-2951-4E89-8F25-DF97EA84E22B}"/>
              </a:ext>
              <a:ext uri="{C183D7F6-B498-43B3-948B-1728B52AA6E4}">
                <adec:decorative xmlns:adec="http://schemas.microsoft.com/office/drawing/2017/decorative" val="1"/>
              </a:ext>
            </a:extLst>
          </p:cNvPr>
          <p:cNvPicPr>
            <a:picLocks noChangeAspect="1"/>
          </p:cNvPicPr>
          <p:nvPr/>
        </p:nvPicPr>
        <p:blipFill rotWithShape="1">
          <a:blip r:embed="rId2">
            <a:duotone>
              <a:schemeClr val="accent2">
                <a:shade val="45000"/>
                <a:satMod val="135000"/>
              </a:schemeClr>
              <a:prstClr val="white"/>
            </a:duotone>
            <a:alphaModFix amt="70000"/>
          </a:blip>
          <a:srcRect t="2926" r="9092" b="20447"/>
          <a:stretch/>
        </p:blipFill>
        <p:spPr>
          <a:xfrm>
            <a:off x="2301" y="-9939"/>
            <a:ext cx="9141699" cy="1427577"/>
          </a:xfrm>
          <a:prstGeom prst="rect">
            <a:avLst/>
          </a:prstGeom>
        </p:spPr>
      </p:pic>
      <p:sp>
        <p:nvSpPr>
          <p:cNvPr id="2" name="Title 1">
            <a:extLst>
              <a:ext uri="{FF2B5EF4-FFF2-40B4-BE49-F238E27FC236}">
                <a16:creationId xmlns:a16="http://schemas.microsoft.com/office/drawing/2014/main" id="{D5E97A77-C9D3-4922-A484-AF97B6BB8E1A}"/>
              </a:ext>
            </a:extLst>
          </p:cNvPr>
          <p:cNvSpPr>
            <a:spLocks noGrp="1"/>
          </p:cNvSpPr>
          <p:nvPr>
            <p:ph type="title"/>
          </p:nvPr>
        </p:nvSpPr>
        <p:spPr/>
        <p:txBody>
          <a:bodyPr/>
          <a:lstStyle/>
          <a:p>
            <a:r>
              <a:rPr lang="en-US" dirty="0"/>
              <a:t>Results of Verification</a:t>
            </a:r>
          </a:p>
        </p:txBody>
      </p:sp>
      <p:sp>
        <p:nvSpPr>
          <p:cNvPr id="4" name="Content Placeholder 3">
            <a:extLst>
              <a:ext uri="{FF2B5EF4-FFF2-40B4-BE49-F238E27FC236}">
                <a16:creationId xmlns:a16="http://schemas.microsoft.com/office/drawing/2014/main" id="{78EFFFAC-E199-42E0-9D0C-1EA844F98DDD}"/>
              </a:ext>
            </a:extLst>
          </p:cNvPr>
          <p:cNvSpPr>
            <a:spLocks noGrp="1"/>
          </p:cNvSpPr>
          <p:nvPr>
            <p:ph sz="half" idx="1"/>
          </p:nvPr>
        </p:nvSpPr>
        <p:spPr/>
        <p:txBody>
          <a:bodyPr>
            <a:normAutofit fontScale="77500" lnSpcReduction="20000"/>
          </a:bodyPr>
          <a:lstStyle/>
          <a:p>
            <a:r>
              <a:rPr lang="en-US" dirty="0"/>
              <a:t>Using an ED-developed risk model, students selected for verification are assigned to different verification tracking groups that specify the types of documentation they must submit to the aid office. </a:t>
            </a:r>
          </a:p>
          <a:p>
            <a:r>
              <a:rPr lang="en-US" dirty="0"/>
              <a:t>Time to complete the verification process can vary widely. </a:t>
            </a:r>
          </a:p>
          <a:p>
            <a:r>
              <a:rPr lang="en-US" dirty="0"/>
              <a:t>Many students are asked to provide an IRS tax transcript or verification of non-filing which, when requested by mail, can take more than 10 calendar days to obtain.</a:t>
            </a:r>
          </a:p>
        </p:txBody>
      </p:sp>
      <p:pic>
        <p:nvPicPr>
          <p:cNvPr id="11266" name="Picture 2" descr="Image result for mind map clip art">
            <a:extLst>
              <a:ext uri="{FF2B5EF4-FFF2-40B4-BE49-F238E27FC236}">
                <a16:creationId xmlns:a16="http://schemas.microsoft.com/office/drawing/2014/main" id="{71823253-15C5-42C3-98A8-4FBA3886BA74}"/>
              </a:ext>
            </a:extLst>
          </p:cNvPr>
          <p:cNvPicPr>
            <a:picLocks noGrp="1" noChangeAspect="1" noChangeArrowheads="1"/>
          </p:cNvPicPr>
          <p:nvPr>
            <p:ph sz="half" idx="2"/>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48200" y="2143520"/>
            <a:ext cx="4038600" cy="3439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428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6FC07-BF97-4722-8D71-578BE8F6F155}"/>
              </a:ext>
              <a:ext uri="{C183D7F6-B498-43B3-948B-1728B52AA6E4}">
                <adec:decorative xmlns:adec="http://schemas.microsoft.com/office/drawing/2017/decorative" val="1"/>
              </a:ext>
            </a:extLst>
          </p:cNvPr>
          <p:cNvPicPr>
            <a:picLocks noChangeAspect="1"/>
          </p:cNvPicPr>
          <p:nvPr/>
        </p:nvPicPr>
        <p:blipFill rotWithShape="1">
          <a:blip r:embed="rId2">
            <a:duotone>
              <a:schemeClr val="accent2">
                <a:shade val="45000"/>
                <a:satMod val="135000"/>
              </a:schemeClr>
              <a:prstClr val="white"/>
            </a:duotone>
            <a:alphaModFix amt="70000"/>
          </a:blip>
          <a:srcRect t="2926" r="9092" b="20447"/>
          <a:stretch/>
        </p:blipFill>
        <p:spPr>
          <a:xfrm>
            <a:off x="2301" y="-9939"/>
            <a:ext cx="9141699" cy="1427577"/>
          </a:xfrm>
          <a:prstGeom prst="rect">
            <a:avLst/>
          </a:prstGeom>
        </p:spPr>
      </p:pic>
      <p:sp>
        <p:nvSpPr>
          <p:cNvPr id="2" name="Title 1">
            <a:extLst>
              <a:ext uri="{FF2B5EF4-FFF2-40B4-BE49-F238E27FC236}">
                <a16:creationId xmlns:a16="http://schemas.microsoft.com/office/drawing/2014/main" id="{206CDA80-7813-44B0-82A1-B6C8BBD892F6}"/>
              </a:ext>
            </a:extLst>
          </p:cNvPr>
          <p:cNvSpPr>
            <a:spLocks noGrp="1"/>
          </p:cNvSpPr>
          <p:nvPr>
            <p:ph type="title"/>
          </p:nvPr>
        </p:nvSpPr>
        <p:spPr/>
        <p:txBody>
          <a:bodyPr>
            <a:normAutofit fontScale="90000"/>
          </a:bodyPr>
          <a:lstStyle/>
          <a:p>
            <a:r>
              <a:rPr lang="en-US" dirty="0"/>
              <a:t>Tips to Ease the Verification Process</a:t>
            </a:r>
          </a:p>
        </p:txBody>
      </p:sp>
      <p:sp>
        <p:nvSpPr>
          <p:cNvPr id="3" name="Content Placeholder 2">
            <a:extLst>
              <a:ext uri="{FF2B5EF4-FFF2-40B4-BE49-F238E27FC236}">
                <a16:creationId xmlns:a16="http://schemas.microsoft.com/office/drawing/2014/main" id="{8AA13B9B-06D0-418A-A1A4-6099803A6BA8}"/>
              </a:ext>
            </a:extLst>
          </p:cNvPr>
          <p:cNvSpPr>
            <a:spLocks noGrp="1"/>
          </p:cNvSpPr>
          <p:nvPr>
            <p:ph idx="1"/>
          </p:nvPr>
        </p:nvSpPr>
        <p:spPr>
          <a:xfrm>
            <a:off x="457200" y="1600200"/>
            <a:ext cx="6705600" cy="4525963"/>
          </a:xfrm>
        </p:spPr>
        <p:txBody>
          <a:bodyPr>
            <a:normAutofit fontScale="77500" lnSpcReduction="20000"/>
          </a:bodyPr>
          <a:lstStyle/>
          <a:p>
            <a:r>
              <a:rPr lang="en-US" dirty="0"/>
              <a:t>Complete #</a:t>
            </a:r>
            <a:r>
              <a:rPr lang="en-US" dirty="0" err="1"/>
              <a:t>EarlyFAFSA</a:t>
            </a:r>
            <a:r>
              <a:rPr lang="en-US" dirty="0"/>
              <a:t> in October at workshop AND</a:t>
            </a:r>
          </a:p>
          <a:p>
            <a:r>
              <a:rPr lang="en-US" dirty="0"/>
              <a:t>Use the IRS Data Retrieval</a:t>
            </a:r>
          </a:p>
          <a:p>
            <a:r>
              <a:rPr lang="en-US" dirty="0"/>
              <a:t>Reflect accurate filing status</a:t>
            </a:r>
          </a:p>
          <a:p>
            <a:pPr lvl="1"/>
            <a:r>
              <a:rPr lang="en-US" dirty="0"/>
              <a:t>Example: Students not working use “Will Not File”</a:t>
            </a:r>
          </a:p>
          <a:p>
            <a:r>
              <a:rPr lang="en-US" dirty="0"/>
              <a:t>For new freshmen</a:t>
            </a:r>
          </a:p>
          <a:p>
            <a:pPr lvl="1"/>
            <a:r>
              <a:rPr lang="en-US" dirty="0"/>
              <a:t>Combat pay</a:t>
            </a:r>
          </a:p>
          <a:p>
            <a:pPr lvl="1"/>
            <a:r>
              <a:rPr lang="en-US" dirty="0"/>
              <a:t>Grant and Scholarship Aid filed on taxes</a:t>
            </a:r>
          </a:p>
          <a:p>
            <a:r>
              <a:rPr lang="en-US" dirty="0"/>
              <a:t>Do not assume parent marital status</a:t>
            </a:r>
          </a:p>
          <a:p>
            <a:r>
              <a:rPr lang="en-US" dirty="0"/>
              <a:t>Do not use ITIN in the place of SSN</a:t>
            </a:r>
          </a:p>
          <a:p>
            <a:r>
              <a:rPr lang="en-US" dirty="0"/>
              <a:t>Caution not to confuse Illinois Residency with Citizen Status</a:t>
            </a:r>
          </a:p>
        </p:txBody>
      </p:sp>
      <p:pic>
        <p:nvPicPr>
          <p:cNvPr id="7" name="Picture 6">
            <a:extLst>
              <a:ext uri="{FF2B5EF4-FFF2-40B4-BE49-F238E27FC236}">
                <a16:creationId xmlns:a16="http://schemas.microsoft.com/office/drawing/2014/main" id="{3C45D1F0-EBAF-436A-B915-5714F7C1624B}"/>
              </a:ext>
            </a:extLst>
          </p:cNvPr>
          <p:cNvPicPr>
            <a:picLocks noChangeAspect="1"/>
          </p:cNvPicPr>
          <p:nvPr/>
        </p:nvPicPr>
        <p:blipFill>
          <a:blip r:embed="rId3">
            <a:duotone>
              <a:schemeClr val="accent2">
                <a:shade val="45000"/>
                <a:satMod val="135000"/>
              </a:schemeClr>
              <a:prstClr val="white"/>
            </a:duotone>
          </a:blip>
          <a:stretch>
            <a:fillRect/>
          </a:stretch>
        </p:blipFill>
        <p:spPr>
          <a:xfrm>
            <a:off x="7429500" y="1881981"/>
            <a:ext cx="1257300" cy="3962400"/>
          </a:xfrm>
          <a:prstGeom prst="rect">
            <a:avLst/>
          </a:prstGeom>
        </p:spPr>
      </p:pic>
    </p:spTree>
    <p:extLst>
      <p:ext uri="{BB962C8B-B14F-4D97-AF65-F5344CB8AC3E}">
        <p14:creationId xmlns:p14="http://schemas.microsoft.com/office/powerpoint/2010/main" val="3147891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1C8-DBBA-4183-8066-44FC995CE67B}"/>
              </a:ext>
            </a:extLst>
          </p:cNvPr>
          <p:cNvSpPr>
            <a:spLocks noGrp="1"/>
          </p:cNvSpPr>
          <p:nvPr>
            <p:ph type="title"/>
          </p:nvPr>
        </p:nvSpPr>
        <p:spPr>
          <a:xfrm>
            <a:off x="370694" y="2410416"/>
            <a:ext cx="2753505" cy="2618784"/>
          </a:xfrm>
        </p:spPr>
        <p:txBody>
          <a:bodyPr>
            <a:noAutofit/>
          </a:bodyPr>
          <a:lstStyle/>
          <a:p>
            <a:r>
              <a:rPr lang="en-US" sz="3600" dirty="0"/>
              <a:t>What we know about verification using Google Mind Map (</a:t>
            </a:r>
            <a:r>
              <a:rPr lang="en-US" sz="3600" dirty="0" err="1"/>
              <a:t>Coggle</a:t>
            </a:r>
            <a:r>
              <a:rPr lang="en-US" sz="3600" dirty="0"/>
              <a:t> It!)</a:t>
            </a:r>
          </a:p>
        </p:txBody>
      </p:sp>
      <p:sp>
        <p:nvSpPr>
          <p:cNvPr id="3" name="Content Placeholder 2">
            <a:extLst>
              <a:ext uri="{FF2B5EF4-FFF2-40B4-BE49-F238E27FC236}">
                <a16:creationId xmlns:a16="http://schemas.microsoft.com/office/drawing/2014/main" id="{760AAD77-2C5C-4BC3-9916-EB304FF93602}"/>
              </a:ext>
            </a:extLst>
          </p:cNvPr>
          <p:cNvSpPr>
            <a:spLocks noGrp="1"/>
          </p:cNvSpPr>
          <p:nvPr>
            <p:ph idx="1"/>
          </p:nvPr>
        </p:nvSpPr>
        <p:spPr>
          <a:xfrm>
            <a:off x="3276600" y="986222"/>
            <a:ext cx="5038406" cy="4885555"/>
          </a:xfrm>
        </p:spPr>
        <p:txBody>
          <a:bodyPr>
            <a:noAutofit/>
          </a:bodyPr>
          <a:lstStyle/>
          <a:p>
            <a:r>
              <a:rPr lang="en-US" sz="2000" dirty="0"/>
              <a:t>For many years, institutions were only required to verify up to 30 percent of their total applicant pool. However, ED removed this cap when it introduced targeted verification groups during the 2012-13 award year.</a:t>
            </a:r>
          </a:p>
          <a:p>
            <a:r>
              <a:rPr lang="en-US" sz="2000" dirty="0"/>
              <a:t> Institutions now must complete the process for every selected student. Though ED may select fewer than 30 percent of applications overall, the distribution of selected applications can vary widely across institutions, leaving some campuses with a light verification burden and others overwhelmed.</a:t>
            </a:r>
          </a:p>
        </p:txBody>
      </p:sp>
      <p:pic>
        <p:nvPicPr>
          <p:cNvPr id="9" name="Picture 4" descr="Image result for mind map clip art">
            <a:extLst>
              <a:ext uri="{FF2B5EF4-FFF2-40B4-BE49-F238E27FC236}">
                <a16:creationId xmlns:a16="http://schemas.microsoft.com/office/drawing/2014/main" id="{61FB2745-6DBB-484C-BDEA-E67D163B2E31}"/>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9689" y="311150"/>
            <a:ext cx="2724150" cy="1816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lated image">
            <a:extLst>
              <a:ext uri="{FF2B5EF4-FFF2-40B4-BE49-F238E27FC236}">
                <a16:creationId xmlns:a16="http://schemas.microsoft.com/office/drawing/2014/main" id="{E0766BDF-C70D-4766-8AA6-7F0110503FCC}"/>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2115" y="5486400"/>
            <a:ext cx="2322286"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292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271007" y="1640205"/>
            <a:ext cx="2503170" cy="3543300"/>
          </a:xfrm>
        </p:spPr>
        <p:txBody>
          <a:bodyPr>
            <a:normAutofit/>
          </a:bodyPr>
          <a:lstStyle/>
          <a:p>
            <a:pPr eaLnBrk="1" hangingPunct="1"/>
            <a:r>
              <a:rPr lang="en-US" sz="3600" b="1" dirty="0"/>
              <a:t>Resolving Comment and Rejection Codes</a:t>
            </a:r>
          </a:p>
        </p:txBody>
      </p:sp>
      <p:sp>
        <p:nvSpPr>
          <p:cNvPr id="9219" name="Rectangle 5"/>
          <p:cNvSpPr>
            <a:spLocks noGrp="1" noChangeArrowheads="1"/>
          </p:cNvSpPr>
          <p:nvPr>
            <p:ph type="body" sz="half" idx="1"/>
          </p:nvPr>
        </p:nvSpPr>
        <p:spPr>
          <a:xfrm>
            <a:off x="3048000" y="1434465"/>
            <a:ext cx="5692140" cy="3989070"/>
          </a:xfrm>
        </p:spPr>
        <p:txBody>
          <a:bodyPr>
            <a:normAutofit/>
          </a:bodyPr>
          <a:lstStyle/>
          <a:p>
            <a:pPr eaLnBrk="1" hangingPunct="1">
              <a:lnSpc>
                <a:spcPct val="80000"/>
              </a:lnSpc>
            </a:pPr>
            <a:r>
              <a:rPr lang="en-US" sz="2400" dirty="0"/>
              <a:t>Missing FSA ID</a:t>
            </a:r>
          </a:p>
          <a:p>
            <a:pPr eaLnBrk="1" hangingPunct="1">
              <a:lnSpc>
                <a:spcPct val="80000"/>
              </a:lnSpc>
            </a:pPr>
            <a:r>
              <a:rPr lang="en-US" sz="2400" dirty="0"/>
              <a:t>Student and/or Parent Social security number (s)</a:t>
            </a:r>
          </a:p>
          <a:p>
            <a:pPr eaLnBrk="1" hangingPunct="1">
              <a:lnSpc>
                <a:spcPct val="80000"/>
              </a:lnSpc>
            </a:pPr>
            <a:r>
              <a:rPr lang="en-US" sz="2400" dirty="0"/>
              <a:t>Citizenship or Eligible Non-Citizenship Status</a:t>
            </a:r>
          </a:p>
          <a:p>
            <a:pPr eaLnBrk="1" hangingPunct="1">
              <a:lnSpc>
                <a:spcPct val="80000"/>
              </a:lnSpc>
            </a:pPr>
            <a:r>
              <a:rPr lang="en-US" sz="2400" dirty="0"/>
              <a:t>Selective service (sex at birth)</a:t>
            </a:r>
          </a:p>
          <a:p>
            <a:pPr eaLnBrk="1" hangingPunct="1">
              <a:lnSpc>
                <a:spcPct val="80000"/>
              </a:lnSpc>
            </a:pPr>
            <a:r>
              <a:rPr lang="en-US" sz="2400" dirty="0"/>
              <a:t>Incorrect date of birth</a:t>
            </a:r>
          </a:p>
          <a:p>
            <a:pPr lvl="1">
              <a:lnSpc>
                <a:spcPct val="80000"/>
              </a:lnSpc>
            </a:pPr>
            <a:r>
              <a:rPr lang="en-US" sz="2000" dirty="0"/>
              <a:t>Causes issues with both Federal and State eligibility</a:t>
            </a:r>
          </a:p>
        </p:txBody>
      </p:sp>
      <p:pic>
        <p:nvPicPr>
          <p:cNvPr id="5" name="Picture 4" descr="Image result for mind map clip art">
            <a:extLst>
              <a:ext uri="{FF2B5EF4-FFF2-40B4-BE49-F238E27FC236}">
                <a16:creationId xmlns:a16="http://schemas.microsoft.com/office/drawing/2014/main" id="{6FC2B37A-C2E4-4535-ABFB-49AB4A9ACB80}"/>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9689" y="311150"/>
            <a:ext cx="2724150" cy="1816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lated image">
            <a:extLst>
              <a:ext uri="{FF2B5EF4-FFF2-40B4-BE49-F238E27FC236}">
                <a16:creationId xmlns:a16="http://schemas.microsoft.com/office/drawing/2014/main" id="{84FE0CF0-2D1C-4585-BE8F-DEFA0C51E8E1}"/>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2115" y="5486400"/>
            <a:ext cx="2322286"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125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8DB5D-1B33-4C3C-B8E6-427607C5346C}"/>
              </a:ext>
              <a:ext uri="{C183D7F6-B498-43B3-948B-1728B52AA6E4}">
                <adec:decorative xmlns:adec="http://schemas.microsoft.com/office/drawing/2017/decorative" val="1"/>
              </a:ext>
            </a:extLst>
          </p:cNvPr>
          <p:cNvPicPr>
            <a:picLocks noChangeAspect="1"/>
          </p:cNvPicPr>
          <p:nvPr/>
        </p:nvPicPr>
        <p:blipFill rotWithShape="1">
          <a:blip r:embed="rId2">
            <a:duotone>
              <a:schemeClr val="accent2">
                <a:shade val="45000"/>
                <a:satMod val="135000"/>
              </a:schemeClr>
              <a:prstClr val="white"/>
            </a:duotone>
            <a:alphaModFix amt="70000"/>
          </a:blip>
          <a:srcRect t="2926" r="9092" b="20447"/>
          <a:stretch/>
        </p:blipFill>
        <p:spPr>
          <a:xfrm>
            <a:off x="2301" y="-9939"/>
            <a:ext cx="9141699" cy="1427577"/>
          </a:xfrm>
          <a:prstGeom prst="rect">
            <a:avLst/>
          </a:prstGeom>
        </p:spPr>
      </p:pic>
      <p:sp>
        <p:nvSpPr>
          <p:cNvPr id="2" name="Title 1">
            <a:extLst>
              <a:ext uri="{FF2B5EF4-FFF2-40B4-BE49-F238E27FC236}">
                <a16:creationId xmlns:a16="http://schemas.microsoft.com/office/drawing/2014/main" id="{39C7AE45-E23F-4078-BFC4-D5FA345391C3}"/>
              </a:ext>
            </a:extLst>
          </p:cNvPr>
          <p:cNvSpPr>
            <a:spLocks noGrp="1"/>
          </p:cNvSpPr>
          <p:nvPr>
            <p:ph type="title"/>
          </p:nvPr>
        </p:nvSpPr>
        <p:spPr/>
        <p:txBody>
          <a:bodyPr/>
          <a:lstStyle/>
          <a:p>
            <a:r>
              <a:rPr lang="en-US" dirty="0"/>
              <a:t>The new runway with #</a:t>
            </a:r>
            <a:r>
              <a:rPr lang="en-US" dirty="0" err="1"/>
              <a:t>EarlyFAFSA</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61666274"/>
              </p:ext>
            </p:extLst>
          </p:nvPr>
        </p:nvGraphicFramePr>
        <p:xfrm>
          <a:off x="1037654" y="1417638"/>
          <a:ext cx="7625955" cy="4747604"/>
        </p:xfrm>
        <a:graphic>
          <a:graphicData uri="http://schemas.openxmlformats.org/drawingml/2006/table">
            <a:tbl>
              <a:tblPr firstRow="1" bandRow="1">
                <a:tableStyleId>{21E4AEA4-8DFA-4A89-87EB-49C32662AFE0}</a:tableStyleId>
              </a:tblPr>
              <a:tblGrid>
                <a:gridCol w="2226554">
                  <a:extLst>
                    <a:ext uri="{9D8B030D-6E8A-4147-A177-3AD203B41FA5}">
                      <a16:colId xmlns:a16="http://schemas.microsoft.com/office/drawing/2014/main" val="20000"/>
                    </a:ext>
                  </a:extLst>
                </a:gridCol>
                <a:gridCol w="5399401">
                  <a:extLst>
                    <a:ext uri="{9D8B030D-6E8A-4147-A177-3AD203B41FA5}">
                      <a16:colId xmlns:a16="http://schemas.microsoft.com/office/drawing/2014/main" val="20001"/>
                    </a:ext>
                  </a:extLst>
                </a:gridCol>
              </a:tblGrid>
              <a:tr h="747915">
                <a:tc>
                  <a:txBody>
                    <a:bodyPr/>
                    <a:lstStyle/>
                    <a:p>
                      <a:r>
                        <a:rPr lang="en-US" sz="1800" dirty="0"/>
                        <a:t>OCTOBER</a:t>
                      </a:r>
                    </a:p>
                  </a:txBody>
                  <a:tcPr marL="68580" marR="68580" marT="34290" marB="34290"/>
                </a:tc>
                <a:tc>
                  <a:txBody>
                    <a:bodyPr/>
                    <a:lstStyle/>
                    <a:p>
                      <a:r>
                        <a:rPr lang="en-US" sz="1800" dirty="0"/>
                        <a:t>Completion of the #EarlyFAFSA</a:t>
                      </a:r>
                      <a:r>
                        <a:rPr lang="en-US" sz="1800" baseline="0" dirty="0"/>
                        <a:t> using the IRS Data Retrieval and Applying for Admissions</a:t>
                      </a:r>
                      <a:endParaRPr lang="en-US" sz="1800" dirty="0"/>
                    </a:p>
                  </a:txBody>
                  <a:tcPr marL="68580" marR="68580" marT="34290" marB="34290"/>
                </a:tc>
                <a:extLst>
                  <a:ext uri="{0D108BD9-81ED-4DB2-BD59-A6C34878D82A}">
                    <a16:rowId xmlns:a16="http://schemas.microsoft.com/office/drawing/2014/main" val="10000"/>
                  </a:ext>
                </a:extLst>
              </a:tr>
              <a:tr h="747915">
                <a:tc>
                  <a:txBody>
                    <a:bodyPr/>
                    <a:lstStyle/>
                    <a:p>
                      <a:r>
                        <a:rPr lang="en-US" sz="1800" dirty="0"/>
                        <a:t>NOVEMBER</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Completion of scholarship profiles &amp; household inventory (e.g., </a:t>
                      </a:r>
                      <a:r>
                        <a:rPr lang="en-US" sz="1800" dirty="0" err="1"/>
                        <a:t>MyScholly</a:t>
                      </a:r>
                      <a:r>
                        <a:rPr lang="en-US" sz="1800" dirty="0"/>
                        <a:t>, Sallie Mae, Scholarship Owl, </a:t>
                      </a:r>
                      <a:r>
                        <a:rPr lang="en-US" sz="1800" dirty="0" err="1"/>
                        <a:t>FastWeb</a:t>
                      </a:r>
                      <a:r>
                        <a:rPr lang="en-US" sz="1800" dirty="0"/>
                        <a:t>)</a:t>
                      </a:r>
                    </a:p>
                  </a:txBody>
                  <a:tcPr marL="68580" marR="68580" marT="34290" marB="34290"/>
                </a:tc>
                <a:extLst>
                  <a:ext uri="{0D108BD9-81ED-4DB2-BD59-A6C34878D82A}">
                    <a16:rowId xmlns:a16="http://schemas.microsoft.com/office/drawing/2014/main" val="10001"/>
                  </a:ext>
                </a:extLst>
              </a:tr>
              <a:tr h="425737">
                <a:tc>
                  <a:txBody>
                    <a:bodyPr/>
                    <a:lstStyle/>
                    <a:p>
                      <a:r>
                        <a:rPr lang="en-US" sz="1800" dirty="0"/>
                        <a:t>DECEMBER</a:t>
                      </a:r>
                    </a:p>
                  </a:txBody>
                  <a:tcPr marL="68580" marR="68580" marT="34290" marB="34290"/>
                </a:tc>
                <a:tc>
                  <a:txBody>
                    <a:bodyPr/>
                    <a:lstStyle/>
                    <a:p>
                      <a:r>
                        <a:rPr lang="en-US" sz="1800" dirty="0"/>
                        <a:t>Look for estimated award offers and/or document requests and draft Personal Statement</a:t>
                      </a:r>
                    </a:p>
                  </a:txBody>
                  <a:tcPr marL="68580" marR="68580" marT="34290" marB="34290"/>
                </a:tc>
                <a:extLst>
                  <a:ext uri="{0D108BD9-81ED-4DB2-BD59-A6C34878D82A}">
                    <a16:rowId xmlns:a16="http://schemas.microsoft.com/office/drawing/2014/main" val="10002"/>
                  </a:ext>
                </a:extLst>
              </a:tr>
              <a:tr h="425737">
                <a:tc>
                  <a:txBody>
                    <a:bodyPr/>
                    <a:lstStyle/>
                    <a:p>
                      <a:r>
                        <a:rPr lang="en-US" sz="1800" dirty="0"/>
                        <a:t>JANUARY</a:t>
                      </a:r>
                    </a:p>
                  </a:txBody>
                  <a:tcPr marL="68580" marR="68580" marT="34290" marB="34290"/>
                </a:tc>
                <a:tc>
                  <a:txBody>
                    <a:bodyPr/>
                    <a:lstStyle/>
                    <a:p>
                      <a:r>
                        <a:rPr lang="en-US" sz="1800" dirty="0"/>
                        <a:t>Look</a:t>
                      </a:r>
                      <a:r>
                        <a:rPr lang="en-US" sz="1800" baseline="0" dirty="0"/>
                        <a:t> for opportunities to visit college campuses</a:t>
                      </a:r>
                      <a:endParaRPr lang="en-US" sz="1800" dirty="0"/>
                    </a:p>
                  </a:txBody>
                  <a:tcPr marL="68580" marR="68580" marT="34290" marB="34290"/>
                </a:tc>
                <a:extLst>
                  <a:ext uri="{0D108BD9-81ED-4DB2-BD59-A6C34878D82A}">
                    <a16:rowId xmlns:a16="http://schemas.microsoft.com/office/drawing/2014/main" val="10003"/>
                  </a:ext>
                </a:extLst>
              </a:tr>
              <a:tr h="880921">
                <a:tc>
                  <a:txBody>
                    <a:bodyPr/>
                    <a:lstStyle/>
                    <a:p>
                      <a:r>
                        <a:rPr lang="en-US" sz="1800" dirty="0"/>
                        <a:t>FEBRUARY</a:t>
                      </a:r>
                    </a:p>
                  </a:txBody>
                  <a:tcPr marL="68580" marR="68580" marT="34290" marB="34290"/>
                </a:tc>
                <a:tc>
                  <a:txBody>
                    <a:bodyPr/>
                    <a:lstStyle/>
                    <a:p>
                      <a:r>
                        <a:rPr lang="en-US" sz="1800" dirty="0"/>
                        <a:t>Make contact with the Financial Aid Office to review award notification, net price</a:t>
                      </a:r>
                      <a:r>
                        <a:rPr lang="en-US" sz="1800" baseline="0" dirty="0"/>
                        <a:t> or outstanding requirements</a:t>
                      </a:r>
                      <a:endParaRPr lang="en-US" sz="1800" dirty="0"/>
                    </a:p>
                  </a:txBody>
                  <a:tcPr marL="68580" marR="68580" marT="34290" marB="34290"/>
                </a:tc>
                <a:extLst>
                  <a:ext uri="{0D108BD9-81ED-4DB2-BD59-A6C34878D82A}">
                    <a16:rowId xmlns:a16="http://schemas.microsoft.com/office/drawing/2014/main" val="10004"/>
                  </a:ext>
                </a:extLst>
              </a:tr>
              <a:tr h="425737">
                <a:tc>
                  <a:txBody>
                    <a:bodyPr/>
                    <a:lstStyle/>
                    <a:p>
                      <a:r>
                        <a:rPr lang="en-US" sz="1800" dirty="0"/>
                        <a:t>MARCH</a:t>
                      </a:r>
                    </a:p>
                  </a:txBody>
                  <a:tcPr marL="68580" marR="68580" marT="34290" marB="34290"/>
                </a:tc>
                <a:tc>
                  <a:txBody>
                    <a:bodyPr/>
                    <a:lstStyle/>
                    <a:p>
                      <a:r>
                        <a:rPr lang="en-US" sz="1800" dirty="0"/>
                        <a:t>Submit all outstanding requirements</a:t>
                      </a:r>
                    </a:p>
                  </a:txBody>
                  <a:tcPr marL="68580" marR="68580" marT="34290" marB="34290"/>
                </a:tc>
                <a:extLst>
                  <a:ext uri="{0D108BD9-81ED-4DB2-BD59-A6C34878D82A}">
                    <a16:rowId xmlns:a16="http://schemas.microsoft.com/office/drawing/2014/main" val="10005"/>
                  </a:ext>
                </a:extLst>
              </a:tr>
              <a:tr h="747915">
                <a:tc>
                  <a:txBody>
                    <a:bodyPr/>
                    <a:lstStyle/>
                    <a:p>
                      <a:r>
                        <a:rPr lang="en-US" sz="1800" dirty="0"/>
                        <a:t>APRIL</a:t>
                      </a:r>
                    </a:p>
                  </a:txBody>
                  <a:tcPr marL="68580" marR="68580" marT="34290" marB="34290"/>
                </a:tc>
                <a:tc>
                  <a:txBody>
                    <a:bodyPr/>
                    <a:lstStyle/>
                    <a:p>
                      <a:r>
                        <a:rPr lang="en-US" sz="1800" dirty="0"/>
                        <a:t>Sign up for Placement tests, Summer Transition Programs and New</a:t>
                      </a:r>
                      <a:r>
                        <a:rPr lang="en-US" sz="1800" baseline="0" dirty="0"/>
                        <a:t> Student Orientation</a:t>
                      </a:r>
                      <a:endParaRPr lang="en-US" sz="1800" dirty="0"/>
                    </a:p>
                  </a:txBody>
                  <a:tcPr marL="68580" marR="68580" marT="34290" marB="3429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2939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30D9E9-DA2C-4FF5-965C-CBD85181FEC8}"/>
              </a:ext>
              <a:ext uri="{C183D7F6-B498-43B3-948B-1728B52AA6E4}">
                <adec:decorative xmlns:adec="http://schemas.microsoft.com/office/drawing/2017/decorative" val="1"/>
              </a:ext>
            </a:extLst>
          </p:cNvPr>
          <p:cNvPicPr>
            <a:picLocks noChangeAspect="1"/>
          </p:cNvPicPr>
          <p:nvPr/>
        </p:nvPicPr>
        <p:blipFill rotWithShape="1">
          <a:blip r:embed="rId2">
            <a:duotone>
              <a:schemeClr val="accent2">
                <a:shade val="45000"/>
                <a:satMod val="135000"/>
              </a:schemeClr>
              <a:prstClr val="white"/>
            </a:duotone>
            <a:alphaModFix amt="70000"/>
          </a:blip>
          <a:srcRect t="2926" r="9092" b="20447"/>
          <a:stretch/>
        </p:blipFill>
        <p:spPr>
          <a:xfrm>
            <a:off x="2301" y="-9939"/>
            <a:ext cx="9141699" cy="1427577"/>
          </a:xfrm>
          <a:prstGeom prst="rect">
            <a:avLst/>
          </a:prstGeom>
        </p:spPr>
      </p:pic>
      <p:sp>
        <p:nvSpPr>
          <p:cNvPr id="2" name="Title 1">
            <a:extLst>
              <a:ext uri="{FF2B5EF4-FFF2-40B4-BE49-F238E27FC236}">
                <a16:creationId xmlns:a16="http://schemas.microsoft.com/office/drawing/2014/main" id="{78F43600-DC70-4CAB-9DAC-D401A47B782C}"/>
              </a:ext>
            </a:extLst>
          </p:cNvPr>
          <p:cNvSpPr>
            <a:spLocks noGrp="1"/>
          </p:cNvSpPr>
          <p:nvPr>
            <p:ph type="title"/>
          </p:nvPr>
        </p:nvSpPr>
        <p:spPr/>
        <p:txBody>
          <a:bodyPr>
            <a:normAutofit fontScale="90000"/>
          </a:bodyPr>
          <a:lstStyle/>
          <a:p>
            <a:r>
              <a:rPr lang="en-US" dirty="0"/>
              <a:t>If Selected for Verification</a:t>
            </a:r>
            <a:br>
              <a:rPr lang="en-US" dirty="0"/>
            </a:br>
            <a:br>
              <a:rPr lang="en-US" dirty="0"/>
            </a:br>
            <a:endParaRPr lang="en-US" sz="1800" dirty="0"/>
          </a:p>
        </p:txBody>
      </p:sp>
      <p:sp>
        <p:nvSpPr>
          <p:cNvPr id="3" name="Content Placeholder 2">
            <a:extLst>
              <a:ext uri="{FF2B5EF4-FFF2-40B4-BE49-F238E27FC236}">
                <a16:creationId xmlns:a16="http://schemas.microsoft.com/office/drawing/2014/main" id="{F8157574-E99C-4B84-A2B7-89DD4C98B021}"/>
              </a:ext>
            </a:extLst>
          </p:cNvPr>
          <p:cNvSpPr>
            <a:spLocks noGrp="1"/>
          </p:cNvSpPr>
          <p:nvPr>
            <p:ph idx="1"/>
          </p:nvPr>
        </p:nvSpPr>
        <p:spPr>
          <a:xfrm>
            <a:off x="457200" y="1600200"/>
            <a:ext cx="6400800" cy="4525963"/>
          </a:xfrm>
        </p:spPr>
        <p:txBody>
          <a:bodyPr>
            <a:normAutofit fontScale="62500" lnSpcReduction="20000"/>
          </a:bodyPr>
          <a:lstStyle/>
          <a:p>
            <a:pPr>
              <a:buFont typeface="+mj-lt"/>
              <a:buAutoNum type="arabicPeriod"/>
            </a:pPr>
            <a:r>
              <a:rPr lang="en-US" dirty="0"/>
              <a:t>Gather documents*</a:t>
            </a:r>
          </a:p>
          <a:p>
            <a:pPr lvl="1"/>
            <a:r>
              <a:rPr lang="en-US" dirty="0"/>
              <a:t>Household size</a:t>
            </a:r>
          </a:p>
          <a:p>
            <a:pPr lvl="1"/>
            <a:r>
              <a:rPr lang="en-US" dirty="0"/>
              <a:t>Number in college</a:t>
            </a:r>
          </a:p>
          <a:p>
            <a:pPr lvl="1"/>
            <a:r>
              <a:rPr lang="en-US" dirty="0"/>
              <a:t>Adjusted Gross Income</a:t>
            </a:r>
          </a:p>
          <a:p>
            <a:pPr lvl="1"/>
            <a:r>
              <a:rPr lang="en-US" dirty="0"/>
              <a:t>Taxes paid</a:t>
            </a:r>
          </a:p>
          <a:p>
            <a:pPr lvl="1"/>
            <a:r>
              <a:rPr lang="en-US" dirty="0"/>
              <a:t>Untaxable Income and Benefits</a:t>
            </a:r>
          </a:p>
          <a:p>
            <a:pPr>
              <a:buFont typeface="+mj-lt"/>
              <a:buAutoNum type="arabicPeriod"/>
            </a:pPr>
            <a:r>
              <a:rPr lang="en-US" dirty="0"/>
              <a:t>Fill out institutional forms for REACH and MATCH schools</a:t>
            </a:r>
          </a:p>
          <a:p>
            <a:pPr lvl="1"/>
            <a:r>
              <a:rPr lang="en-US" dirty="0"/>
              <a:t>SAFE schools do just as much work communicating to students who have no intent to enroll (e.g., artificial intelligence tools)</a:t>
            </a:r>
          </a:p>
          <a:p>
            <a:pPr>
              <a:buFont typeface="+mj-lt"/>
              <a:buAutoNum type="arabicPeriod"/>
            </a:pPr>
            <a:r>
              <a:rPr lang="en-US" dirty="0"/>
              <a:t>Corrections*</a:t>
            </a:r>
          </a:p>
          <a:p>
            <a:pPr>
              <a:buFont typeface="+mj-lt"/>
              <a:buAutoNum type="arabicPeriod"/>
            </a:pPr>
            <a:r>
              <a:rPr lang="en-US" dirty="0"/>
              <a:t>Submit documents timely</a:t>
            </a:r>
          </a:p>
          <a:p>
            <a:pPr>
              <a:buFont typeface="+mj-lt"/>
              <a:buAutoNum type="arabicPeriod"/>
            </a:pPr>
            <a:r>
              <a:rPr lang="en-US" dirty="0"/>
              <a:t>Contact the Financial Aid Office</a:t>
            </a:r>
          </a:p>
          <a:p>
            <a:pPr>
              <a:buFont typeface="+mj-lt"/>
              <a:buAutoNum type="arabicPeriod"/>
            </a:pPr>
            <a:endParaRPr lang="en-US" dirty="0"/>
          </a:p>
          <a:p>
            <a:pPr marL="0" indent="0">
              <a:buNone/>
            </a:pPr>
            <a:r>
              <a:rPr lang="en-US" dirty="0"/>
              <a:t>*Careful to not select yourself!</a:t>
            </a:r>
          </a:p>
        </p:txBody>
      </p:sp>
      <p:pic>
        <p:nvPicPr>
          <p:cNvPr id="6" name="Picture 4" descr="Related image">
            <a:extLst>
              <a:ext uri="{FF2B5EF4-FFF2-40B4-BE49-F238E27FC236}">
                <a16:creationId xmlns:a16="http://schemas.microsoft.com/office/drawing/2014/main" id="{1BFFCBCA-8705-4597-AF8B-254E3EDFE359}"/>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2115" y="5486400"/>
            <a:ext cx="2322286"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803CD1-D146-447F-94D6-BDCF2E3A235A}"/>
              </a:ext>
            </a:extLst>
          </p:cNvPr>
          <p:cNvPicPr>
            <a:picLocks noChangeAspect="1"/>
          </p:cNvPicPr>
          <p:nvPr/>
        </p:nvPicPr>
        <p:blipFill>
          <a:blip r:embed="rId4">
            <a:duotone>
              <a:schemeClr val="accent2">
                <a:shade val="45000"/>
                <a:satMod val="135000"/>
              </a:schemeClr>
              <a:prstClr val="white"/>
            </a:duotone>
          </a:blip>
          <a:stretch>
            <a:fillRect/>
          </a:stretch>
        </p:blipFill>
        <p:spPr>
          <a:xfrm>
            <a:off x="7081733" y="1600200"/>
            <a:ext cx="1543050" cy="3209925"/>
          </a:xfrm>
          <a:prstGeom prst="rect">
            <a:avLst/>
          </a:prstGeom>
        </p:spPr>
      </p:pic>
    </p:spTree>
    <p:extLst>
      <p:ext uri="{BB962C8B-B14F-4D97-AF65-F5344CB8AC3E}">
        <p14:creationId xmlns:p14="http://schemas.microsoft.com/office/powerpoint/2010/main" val="3914040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104572-33F2-422E-B5AB-BA8FF84E2583}"/>
              </a:ext>
              <a:ext uri="{C183D7F6-B498-43B3-948B-1728B52AA6E4}">
                <adec:decorative xmlns:adec="http://schemas.microsoft.com/office/drawing/2017/decorative" val="1"/>
              </a:ext>
            </a:extLst>
          </p:cNvPr>
          <p:cNvPicPr>
            <a:picLocks noChangeAspect="1"/>
          </p:cNvPicPr>
          <p:nvPr/>
        </p:nvPicPr>
        <p:blipFill rotWithShape="1">
          <a:blip r:embed="rId2">
            <a:duotone>
              <a:schemeClr val="accent2">
                <a:shade val="45000"/>
                <a:satMod val="135000"/>
              </a:schemeClr>
              <a:prstClr val="white"/>
            </a:duotone>
            <a:alphaModFix amt="70000"/>
          </a:blip>
          <a:srcRect t="2926" r="9092" b="20447"/>
          <a:stretch/>
        </p:blipFill>
        <p:spPr>
          <a:xfrm>
            <a:off x="2301" y="-9939"/>
            <a:ext cx="9141699" cy="1427577"/>
          </a:xfrm>
          <a:prstGeom prst="rect">
            <a:avLst/>
          </a:prstGeom>
        </p:spPr>
      </p:pic>
      <p:sp>
        <p:nvSpPr>
          <p:cNvPr id="8194" name="Rectangle 2"/>
          <p:cNvSpPr>
            <a:spLocks noGrp="1" noChangeArrowheads="1"/>
          </p:cNvSpPr>
          <p:nvPr>
            <p:ph type="title"/>
          </p:nvPr>
        </p:nvSpPr>
        <p:spPr/>
        <p:txBody>
          <a:bodyPr>
            <a:normAutofit/>
          </a:bodyPr>
          <a:lstStyle/>
          <a:p>
            <a:pPr eaLnBrk="1" hangingPunct="1"/>
            <a:r>
              <a:rPr lang="en-US" sz="3000" b="1" dirty="0"/>
              <a:t>What programs might Verification affect?</a:t>
            </a:r>
          </a:p>
        </p:txBody>
      </p:sp>
      <p:sp>
        <p:nvSpPr>
          <p:cNvPr id="8195" name="Rectangle 3"/>
          <p:cNvSpPr>
            <a:spLocks noGrp="1" noChangeArrowheads="1"/>
          </p:cNvSpPr>
          <p:nvPr>
            <p:ph sz="half" idx="1"/>
          </p:nvPr>
        </p:nvSpPr>
        <p:spPr>
          <a:xfrm>
            <a:off x="457200" y="1600200"/>
            <a:ext cx="4495800" cy="4525963"/>
          </a:xfrm>
        </p:spPr>
        <p:txBody>
          <a:bodyPr>
            <a:normAutofit/>
          </a:bodyPr>
          <a:lstStyle/>
          <a:p>
            <a:pPr eaLnBrk="1" hangingPunct="1">
              <a:lnSpc>
                <a:spcPct val="80000"/>
              </a:lnSpc>
            </a:pPr>
            <a:r>
              <a:rPr lang="en-US" sz="2400" dirty="0"/>
              <a:t>Federal PELL Grant Program</a:t>
            </a:r>
          </a:p>
          <a:p>
            <a:pPr eaLnBrk="1" hangingPunct="1">
              <a:lnSpc>
                <a:spcPct val="80000"/>
              </a:lnSpc>
            </a:pPr>
            <a:r>
              <a:rPr lang="en-US" sz="2400" dirty="0"/>
              <a:t>Federal Supplemental Educational Opportunity Educational Grant (SEOG)</a:t>
            </a:r>
          </a:p>
          <a:p>
            <a:pPr>
              <a:lnSpc>
                <a:spcPct val="80000"/>
              </a:lnSpc>
            </a:pPr>
            <a:r>
              <a:rPr lang="en-US" sz="2400" dirty="0"/>
              <a:t>State of Illinois Monetary Award Program (MAP)</a:t>
            </a:r>
          </a:p>
          <a:p>
            <a:pPr>
              <a:lnSpc>
                <a:spcPct val="80000"/>
              </a:lnSpc>
            </a:pPr>
            <a:r>
              <a:rPr lang="en-US" sz="2400" dirty="0"/>
              <a:t>State of Illinois AIM HIGH Initiative</a:t>
            </a:r>
          </a:p>
          <a:p>
            <a:pPr eaLnBrk="1" hangingPunct="1">
              <a:lnSpc>
                <a:spcPct val="80000"/>
              </a:lnSpc>
            </a:pPr>
            <a:r>
              <a:rPr lang="en-US" sz="2400" dirty="0"/>
              <a:t>Federal Work-Study (FWS)</a:t>
            </a:r>
          </a:p>
          <a:p>
            <a:pPr eaLnBrk="1" hangingPunct="1">
              <a:lnSpc>
                <a:spcPct val="80000"/>
              </a:lnSpc>
            </a:pPr>
            <a:r>
              <a:rPr lang="en-US" sz="2400" dirty="0"/>
              <a:t>Federal Subsidized Direct Loan</a:t>
            </a:r>
          </a:p>
        </p:txBody>
      </p:sp>
      <p:pic>
        <p:nvPicPr>
          <p:cNvPr id="4098" name="Picture 2" descr="Image result for mind map clip art">
            <a:extLst>
              <a:ext uri="{FF2B5EF4-FFF2-40B4-BE49-F238E27FC236}">
                <a16:creationId xmlns:a16="http://schemas.microsoft.com/office/drawing/2014/main" id="{21473293-42EE-4599-AF65-72B19404AA32}"/>
              </a:ext>
            </a:extLst>
          </p:cNvPr>
          <p:cNvPicPr>
            <a:picLocks noGrp="1" noChangeAspect="1" noChangeArrowheads="1"/>
          </p:cNvPicPr>
          <p:nvPr>
            <p:ph sz="half" idx="2"/>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53000" y="2410221"/>
            <a:ext cx="3478917" cy="2905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981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A767-159B-47FF-A922-066440F8A71A}"/>
              </a:ext>
            </a:extLst>
          </p:cNvPr>
          <p:cNvSpPr>
            <a:spLocks noGrp="1"/>
          </p:cNvSpPr>
          <p:nvPr>
            <p:ph type="title"/>
          </p:nvPr>
        </p:nvSpPr>
        <p:spPr>
          <a:xfrm>
            <a:off x="370694" y="1428751"/>
            <a:ext cx="2448706" cy="4057649"/>
          </a:xfrm>
        </p:spPr>
        <p:txBody>
          <a:bodyPr>
            <a:noAutofit/>
          </a:bodyPr>
          <a:lstStyle/>
          <a:p>
            <a:r>
              <a:rPr lang="en-US" sz="3600" dirty="0"/>
              <a:t>Verification documents vs. institutional policy</a:t>
            </a:r>
          </a:p>
        </p:txBody>
      </p:sp>
      <p:sp>
        <p:nvSpPr>
          <p:cNvPr id="3" name="Content Placeholder 2">
            <a:extLst>
              <a:ext uri="{FF2B5EF4-FFF2-40B4-BE49-F238E27FC236}">
                <a16:creationId xmlns:a16="http://schemas.microsoft.com/office/drawing/2014/main" id="{3CB63B30-6762-4759-A822-F65B41211AF3}"/>
              </a:ext>
            </a:extLst>
          </p:cNvPr>
          <p:cNvSpPr>
            <a:spLocks noGrp="1"/>
          </p:cNvSpPr>
          <p:nvPr>
            <p:ph idx="1"/>
          </p:nvPr>
        </p:nvSpPr>
        <p:spPr>
          <a:xfrm>
            <a:off x="3429000" y="838200"/>
            <a:ext cx="4970533" cy="4819650"/>
          </a:xfrm>
        </p:spPr>
        <p:txBody>
          <a:bodyPr>
            <a:normAutofit fontScale="47500" lnSpcReduction="20000"/>
          </a:bodyPr>
          <a:lstStyle/>
          <a:p>
            <a:r>
              <a:rPr lang="en-US" sz="4200" dirty="0"/>
              <a:t>Verification worksheet</a:t>
            </a:r>
          </a:p>
          <a:p>
            <a:r>
              <a:rPr lang="en-US" sz="4200" dirty="0"/>
              <a:t>IRS Income tax transcripts</a:t>
            </a:r>
          </a:p>
          <a:p>
            <a:r>
              <a:rPr lang="en-US" sz="4200" dirty="0"/>
              <a:t>W-2 form or 1099-K form</a:t>
            </a:r>
          </a:p>
          <a:p>
            <a:pPr lvl="1"/>
            <a:r>
              <a:rPr lang="en-US" sz="4200" dirty="0"/>
              <a:t>Name and Address MUST match</a:t>
            </a:r>
          </a:p>
          <a:p>
            <a:r>
              <a:rPr lang="en-US" sz="4200" dirty="0"/>
              <a:t>When a student or parent has returns from both a foreign nation and the U.S. for the same tax year, they should use the data from the U.S. return when filling out the FAFSA</a:t>
            </a:r>
          </a:p>
          <a:p>
            <a:r>
              <a:rPr lang="en-US" sz="4200" dirty="0"/>
              <a:t>Benefit Statement(s)</a:t>
            </a:r>
          </a:p>
          <a:p>
            <a:r>
              <a:rPr lang="en-US" sz="4200" dirty="0"/>
              <a:t>IRS 1040X &amp; Account Transcript</a:t>
            </a:r>
          </a:p>
          <a:p>
            <a:r>
              <a:rPr lang="en-US" sz="4200" dirty="0"/>
              <a:t>IRS Identity Theft Affidavit</a:t>
            </a:r>
          </a:p>
          <a:p>
            <a:r>
              <a:rPr lang="en-US" sz="4200" dirty="0"/>
              <a:t>Asset Verification</a:t>
            </a:r>
          </a:p>
          <a:p>
            <a:pPr lvl="1"/>
            <a:r>
              <a:rPr lang="en-US" sz="4200" dirty="0"/>
              <a:t>101 or more full-time or equivalent employees</a:t>
            </a:r>
          </a:p>
          <a:p>
            <a:pPr lvl="1"/>
            <a:r>
              <a:rPr lang="en-US" sz="4200" dirty="0"/>
              <a:t>Rental property</a:t>
            </a:r>
          </a:p>
          <a:p>
            <a:endParaRPr lang="en-US" dirty="0"/>
          </a:p>
        </p:txBody>
      </p:sp>
      <p:pic>
        <p:nvPicPr>
          <p:cNvPr id="9" name="Picture 4" descr="Image result for mind map clip art">
            <a:extLst>
              <a:ext uri="{FF2B5EF4-FFF2-40B4-BE49-F238E27FC236}">
                <a16:creationId xmlns:a16="http://schemas.microsoft.com/office/drawing/2014/main" id="{07392356-8F21-4FA1-BF14-5891405C9384}"/>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9689" y="311150"/>
            <a:ext cx="2724150" cy="181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598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lated image">
            <a:extLst>
              <a:ext uri="{FF2B5EF4-FFF2-40B4-BE49-F238E27FC236}">
                <a16:creationId xmlns:a16="http://schemas.microsoft.com/office/drawing/2014/main" id="{5C636CB0-0151-40E0-8170-49C47782E228}"/>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834" y="914400"/>
            <a:ext cx="8991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15909A-993A-4C0F-A67B-0BDAD32ECC1B}"/>
              </a:ext>
            </a:extLst>
          </p:cNvPr>
          <p:cNvSpPr>
            <a:spLocks noGrp="1"/>
          </p:cNvSpPr>
          <p:nvPr>
            <p:ph type="title"/>
          </p:nvPr>
        </p:nvSpPr>
        <p:spPr>
          <a:xfrm>
            <a:off x="1277471" y="1670049"/>
            <a:ext cx="4132221" cy="3517901"/>
          </a:xfrm>
        </p:spPr>
        <p:txBody>
          <a:bodyPr vert="horz" lIns="68580" tIns="34290" rIns="68580" bIns="34290" rtlCol="0" anchor="ctr">
            <a:normAutofit/>
          </a:bodyPr>
          <a:lstStyle/>
          <a:p>
            <a:pPr algn="r"/>
            <a:r>
              <a:rPr lang="en-US" sz="5400">
                <a:solidFill>
                  <a:schemeClr val="tx1">
                    <a:lumMod val="75000"/>
                    <a:lumOff val="25000"/>
                  </a:schemeClr>
                </a:solidFill>
              </a:rPr>
              <a:t>Discussion</a:t>
            </a:r>
          </a:p>
        </p:txBody>
      </p:sp>
      <p:sp>
        <p:nvSpPr>
          <p:cNvPr id="4" name="Text Placeholder 3">
            <a:extLst>
              <a:ext uri="{FF2B5EF4-FFF2-40B4-BE49-F238E27FC236}">
                <a16:creationId xmlns:a16="http://schemas.microsoft.com/office/drawing/2014/main" id="{489EDFFC-8177-400D-BD2A-EBE2C52B831C}"/>
              </a:ext>
            </a:extLst>
          </p:cNvPr>
          <p:cNvSpPr>
            <a:spLocks noGrp="1"/>
          </p:cNvSpPr>
          <p:nvPr>
            <p:ph type="body" idx="1"/>
          </p:nvPr>
        </p:nvSpPr>
        <p:spPr>
          <a:xfrm>
            <a:off x="5892292" y="1670049"/>
            <a:ext cx="2630741" cy="3517901"/>
          </a:xfrm>
        </p:spPr>
        <p:txBody>
          <a:bodyPr vert="horz" lIns="68580" tIns="34290" rIns="68580" bIns="34290" rtlCol="0" anchor="ctr">
            <a:normAutofit/>
          </a:bodyPr>
          <a:lstStyle/>
          <a:p>
            <a:r>
              <a:rPr lang="en-US" sz="2100" dirty="0">
                <a:solidFill>
                  <a:schemeClr val="tx1">
                    <a:lumMod val="85000"/>
                    <a:lumOff val="15000"/>
                  </a:schemeClr>
                </a:solidFill>
              </a:rPr>
              <a:t>Suggestions on how high schools and colleges can work together to coach students and families through the process?</a:t>
            </a:r>
          </a:p>
          <a:p>
            <a:r>
              <a:rPr lang="en-US" sz="2100" dirty="0">
                <a:solidFill>
                  <a:schemeClr val="tx1">
                    <a:lumMod val="85000"/>
                    <a:lumOff val="15000"/>
                  </a:schemeClr>
                </a:solidFill>
              </a:rPr>
              <a:t>Suggestions on how soon in junior year to begin the COL 101 discussion?</a:t>
            </a:r>
          </a:p>
        </p:txBody>
      </p:sp>
    </p:spTree>
    <p:extLst>
      <p:ext uri="{BB962C8B-B14F-4D97-AF65-F5344CB8AC3E}">
        <p14:creationId xmlns:p14="http://schemas.microsoft.com/office/powerpoint/2010/main" val="1310899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808067-28E6-4BE0-917D-FE37157301DA}"/>
              </a:ext>
              <a:ext uri="{C183D7F6-B498-43B3-948B-1728B52AA6E4}">
                <adec:decorative xmlns:adec="http://schemas.microsoft.com/office/drawing/2017/decorative" val="1"/>
              </a:ext>
            </a:extLst>
          </p:cNvPr>
          <p:cNvPicPr>
            <a:picLocks noChangeAspect="1"/>
          </p:cNvPicPr>
          <p:nvPr/>
        </p:nvPicPr>
        <p:blipFill rotWithShape="1">
          <a:blip r:embed="rId2">
            <a:duotone>
              <a:schemeClr val="accent2">
                <a:shade val="45000"/>
                <a:satMod val="135000"/>
              </a:schemeClr>
              <a:prstClr val="white"/>
            </a:duotone>
            <a:alphaModFix amt="70000"/>
          </a:blip>
          <a:srcRect t="2926" r="9092" b="20447"/>
          <a:stretch/>
        </p:blipFill>
        <p:spPr>
          <a:xfrm>
            <a:off x="2301" y="-9939"/>
            <a:ext cx="9141699" cy="1427577"/>
          </a:xfrm>
          <a:prstGeom prst="rect">
            <a:avLst/>
          </a:prstGeom>
        </p:spPr>
      </p:pic>
      <p:sp>
        <p:nvSpPr>
          <p:cNvPr id="4" name="Title 3">
            <a:extLst>
              <a:ext uri="{FF2B5EF4-FFF2-40B4-BE49-F238E27FC236}">
                <a16:creationId xmlns:a16="http://schemas.microsoft.com/office/drawing/2014/main" id="{C282B8FD-026A-4BA9-929C-0966773EF798}"/>
              </a:ext>
            </a:extLst>
          </p:cNvPr>
          <p:cNvSpPr>
            <a:spLocks noGrp="1"/>
          </p:cNvSpPr>
          <p:nvPr>
            <p:ph type="title"/>
          </p:nvPr>
        </p:nvSpPr>
        <p:spPr/>
        <p:txBody>
          <a:bodyPr/>
          <a:lstStyle/>
          <a:p>
            <a:r>
              <a:rPr lang="en-US" dirty="0"/>
              <a:t>Presenter Information</a:t>
            </a:r>
          </a:p>
        </p:txBody>
      </p:sp>
      <p:sp>
        <p:nvSpPr>
          <p:cNvPr id="5" name="Content Placeholder 4">
            <a:extLst>
              <a:ext uri="{FF2B5EF4-FFF2-40B4-BE49-F238E27FC236}">
                <a16:creationId xmlns:a16="http://schemas.microsoft.com/office/drawing/2014/main" id="{1DA3F618-02FC-43F6-831D-D931F6B6C0F2}"/>
              </a:ext>
            </a:extLst>
          </p:cNvPr>
          <p:cNvSpPr>
            <a:spLocks noGrp="1"/>
          </p:cNvSpPr>
          <p:nvPr>
            <p:ph sz="half" idx="1"/>
          </p:nvPr>
        </p:nvSpPr>
        <p:spPr>
          <a:xfrm>
            <a:off x="457200" y="1600200"/>
            <a:ext cx="4419600" cy="4525963"/>
          </a:xfrm>
        </p:spPr>
        <p:txBody>
          <a:bodyPr>
            <a:normAutofit fontScale="92500" lnSpcReduction="10000"/>
          </a:bodyPr>
          <a:lstStyle/>
          <a:p>
            <a:pPr marL="0" indent="0">
              <a:buNone/>
            </a:pPr>
            <a:r>
              <a:rPr lang="en-US" dirty="0"/>
              <a:t>Maureen ‘mo’ Amos</a:t>
            </a:r>
          </a:p>
          <a:p>
            <a:pPr marL="0" indent="0">
              <a:buNone/>
            </a:pPr>
            <a:r>
              <a:rPr lang="en-US" dirty="0"/>
              <a:t>Northeastern Illinois University</a:t>
            </a:r>
          </a:p>
          <a:p>
            <a:pPr marL="0" indent="0">
              <a:buNone/>
            </a:pPr>
            <a:r>
              <a:rPr lang="en-US" dirty="0"/>
              <a:t>Executive Director of Financial Aid, Scholarships &amp; Student Employment</a:t>
            </a:r>
          </a:p>
          <a:p>
            <a:pPr marL="0" indent="0">
              <a:buNone/>
            </a:pPr>
            <a:r>
              <a:rPr lang="en-US" dirty="0">
                <a:hlinkClick r:id="rId3"/>
              </a:rPr>
              <a:t>mtamos@neiu.edu</a:t>
            </a:r>
            <a:endParaRPr lang="en-US" dirty="0"/>
          </a:p>
          <a:p>
            <a:pPr marL="0" indent="0">
              <a:buNone/>
            </a:pPr>
            <a:r>
              <a:rPr lang="en-US" dirty="0"/>
              <a:t>773-442-5010</a:t>
            </a:r>
          </a:p>
          <a:p>
            <a:r>
              <a:rPr lang="en-US" sz="2200" dirty="0"/>
              <a:t>FAFSA Advisory Group</a:t>
            </a:r>
          </a:p>
          <a:p>
            <a:r>
              <a:rPr lang="en-US" sz="2200" dirty="0"/>
              <a:t>NASFAA Editorial Board</a:t>
            </a:r>
          </a:p>
          <a:p>
            <a:r>
              <a:rPr lang="en-US" sz="2200" dirty="0"/>
              <a:t>NASFAA HEC50</a:t>
            </a:r>
          </a:p>
          <a:p>
            <a:r>
              <a:rPr lang="en-US" sz="2200" dirty="0"/>
              <a:t>IRS Taxpayer Advocacy Panel</a:t>
            </a:r>
          </a:p>
        </p:txBody>
      </p:sp>
      <p:pic>
        <p:nvPicPr>
          <p:cNvPr id="14338" name="Picture 2" descr="Image result for mind map clip art">
            <a:extLst>
              <a:ext uri="{FF2B5EF4-FFF2-40B4-BE49-F238E27FC236}">
                <a16:creationId xmlns:a16="http://schemas.microsoft.com/office/drawing/2014/main" id="{614DA9F7-777D-4526-AD28-41ECD7C59C11}"/>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80315">
            <a:off x="5960934" y="4078240"/>
            <a:ext cx="2990392" cy="2546656"/>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descr="A person smiling for the camera&#10;&#10;Description automatically generated">
            <a:extLst>
              <a:ext uri="{FF2B5EF4-FFF2-40B4-BE49-F238E27FC236}">
                <a16:creationId xmlns:a16="http://schemas.microsoft.com/office/drawing/2014/main" id="{1D7EF0AE-7291-4792-A579-CA73B677F074}"/>
              </a:ext>
            </a:extLst>
          </p:cNvPr>
          <p:cNvPicPr>
            <a:picLocks noGrp="1" noChangeAspect="1"/>
          </p:cNvPicPr>
          <p:nvPr>
            <p:ph sz="half" idx="2"/>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737881">
            <a:off x="5371183" y="1908151"/>
            <a:ext cx="2306426" cy="3459639"/>
          </a:xfrm>
          <a:prstGeom prst="rect">
            <a:avLst/>
          </a:prstGeom>
          <a:ln>
            <a:noFill/>
          </a:ln>
          <a:effectLst>
            <a:softEdge rad="112500"/>
          </a:effectLst>
        </p:spPr>
      </p:pic>
    </p:spTree>
    <p:extLst>
      <p:ext uri="{BB962C8B-B14F-4D97-AF65-F5344CB8AC3E}">
        <p14:creationId xmlns:p14="http://schemas.microsoft.com/office/powerpoint/2010/main" val="3161841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8CC8-AF9B-418B-BBFF-2150E09C1570}"/>
              </a:ext>
            </a:extLst>
          </p:cNvPr>
          <p:cNvSpPr>
            <a:spLocks noGrp="1"/>
          </p:cNvSpPr>
          <p:nvPr>
            <p:ph type="ctrTitle"/>
          </p:nvPr>
        </p:nvSpPr>
        <p:spPr>
          <a:xfrm>
            <a:off x="370695" y="2119608"/>
            <a:ext cx="2081192" cy="3519192"/>
          </a:xfrm>
        </p:spPr>
        <p:txBody>
          <a:bodyPr vert="horz" lIns="68580" tIns="34290" rIns="68580" bIns="34290" rtlCol="0" anchor="ctr">
            <a:normAutofit/>
          </a:bodyPr>
          <a:lstStyle/>
          <a:p>
            <a:r>
              <a:rPr lang="en-US" sz="3600" spc="-45" dirty="0"/>
              <a:t>Learning Objectives</a:t>
            </a:r>
          </a:p>
        </p:txBody>
      </p:sp>
      <p:pic>
        <p:nvPicPr>
          <p:cNvPr id="1030" name="Picture 6" descr="Image result for mind map clip art">
            <a:extLst>
              <a:ext uri="{FF2B5EF4-FFF2-40B4-BE49-F238E27FC236}">
                <a16:creationId xmlns:a16="http://schemas.microsoft.com/office/drawing/2014/main" id="{C1A22766-F1DD-40FF-A410-C62495C95640}"/>
              </a:ext>
            </a:extLst>
          </p:cNvPr>
          <p:cNvPicPr>
            <a:picLocks noChangeAspect="1" noChangeArrowheads="1"/>
          </p:cNvPicPr>
          <p:nvPr/>
        </p:nvPicPr>
        <p:blipFill>
          <a:blip r:embed="rId2">
            <a:alphaModFix amt="20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43307" y="1905000"/>
            <a:ext cx="314325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4C596A2-B830-4CF0-AE91-0281A8F3907D}"/>
              </a:ext>
            </a:extLst>
          </p:cNvPr>
          <p:cNvSpPr>
            <a:spLocks noGrp="1"/>
          </p:cNvSpPr>
          <p:nvPr>
            <p:ph type="subTitle" idx="1"/>
          </p:nvPr>
        </p:nvSpPr>
        <p:spPr>
          <a:xfrm>
            <a:off x="3271205" y="2119608"/>
            <a:ext cx="4970533" cy="3519192"/>
          </a:xfrm>
        </p:spPr>
        <p:txBody>
          <a:bodyPr vert="horz" lIns="68580" tIns="34290" rIns="68580" bIns="34290" rtlCol="0" anchor="ctr">
            <a:normAutofit fontScale="70000" lnSpcReduction="20000"/>
          </a:bodyPr>
          <a:lstStyle/>
          <a:p>
            <a:pPr marL="457200" indent="-457200" algn="l">
              <a:buFont typeface="Arial" panose="020B0604020202020204" pitchFamily="34" charset="0"/>
              <a:buChar char="•"/>
            </a:pPr>
            <a:r>
              <a:rPr lang="en-US" dirty="0">
                <a:solidFill>
                  <a:schemeClr val="tx1">
                    <a:lumMod val="85000"/>
                    <a:lumOff val="15000"/>
                  </a:schemeClr>
                </a:solidFill>
              </a:rPr>
              <a:t>What we know about verification using virtual Google Mind Map</a:t>
            </a:r>
          </a:p>
          <a:p>
            <a:pPr marL="457200" indent="-457200" algn="l">
              <a:buFont typeface="Arial" panose="020B0604020202020204" pitchFamily="34" charset="0"/>
              <a:buChar char="•"/>
            </a:pPr>
            <a:r>
              <a:rPr lang="en-US" dirty="0">
                <a:solidFill>
                  <a:schemeClr val="tx1">
                    <a:lumMod val="85000"/>
                    <a:lumOff val="15000"/>
                  </a:schemeClr>
                </a:solidFill>
              </a:rPr>
              <a:t>What is verification and why is it important</a:t>
            </a:r>
          </a:p>
          <a:p>
            <a:pPr marL="457200" indent="-457200" algn="l">
              <a:buFont typeface="Arial" panose="020B0604020202020204" pitchFamily="34" charset="0"/>
              <a:buChar char="•"/>
            </a:pPr>
            <a:r>
              <a:rPr lang="en-US" dirty="0">
                <a:solidFill>
                  <a:schemeClr val="tx1">
                    <a:lumMod val="85000"/>
                    <a:lumOff val="15000"/>
                  </a:schemeClr>
                </a:solidFill>
              </a:rPr>
              <a:t>A look at some national data</a:t>
            </a:r>
          </a:p>
          <a:p>
            <a:pPr marL="457200" indent="-457200" algn="l">
              <a:buFont typeface="Arial" panose="020B0604020202020204" pitchFamily="34" charset="0"/>
              <a:buChar char="•"/>
            </a:pPr>
            <a:r>
              <a:rPr lang="en-US" dirty="0">
                <a:solidFill>
                  <a:schemeClr val="tx1">
                    <a:lumMod val="85000"/>
                    <a:lumOff val="15000"/>
                  </a:schemeClr>
                </a:solidFill>
              </a:rPr>
              <a:t>The new runway with #</a:t>
            </a:r>
            <a:r>
              <a:rPr lang="en-US" dirty="0" err="1">
                <a:solidFill>
                  <a:schemeClr val="tx1">
                    <a:lumMod val="85000"/>
                    <a:lumOff val="15000"/>
                  </a:schemeClr>
                </a:solidFill>
              </a:rPr>
              <a:t>EarlyFAFSA</a:t>
            </a:r>
            <a:endParaRPr lang="en-US" dirty="0">
              <a:solidFill>
                <a:schemeClr val="tx1">
                  <a:lumMod val="85000"/>
                  <a:lumOff val="15000"/>
                </a:schemeClr>
              </a:solidFill>
            </a:endParaRPr>
          </a:p>
          <a:p>
            <a:pPr marL="457200" indent="-457200" algn="l">
              <a:buFont typeface="Arial" panose="020B0604020202020204" pitchFamily="34" charset="0"/>
              <a:buChar char="•"/>
            </a:pPr>
            <a:r>
              <a:rPr lang="en-US" dirty="0">
                <a:solidFill>
                  <a:schemeClr val="tx1">
                    <a:lumMod val="85000"/>
                    <a:lumOff val="15000"/>
                  </a:schemeClr>
                </a:solidFill>
              </a:rPr>
              <a:t>Verification documents vs. institutional policy</a:t>
            </a:r>
          </a:p>
          <a:p>
            <a:pPr marL="457200" indent="-457200" algn="l">
              <a:buFont typeface="Arial" panose="020B0604020202020204" pitchFamily="34" charset="0"/>
              <a:buChar char="•"/>
            </a:pPr>
            <a:r>
              <a:rPr lang="en-US" dirty="0">
                <a:solidFill>
                  <a:schemeClr val="tx1">
                    <a:lumMod val="85000"/>
                    <a:lumOff val="15000"/>
                  </a:schemeClr>
                </a:solidFill>
              </a:rPr>
              <a:t>Building community throughout the process</a:t>
            </a:r>
          </a:p>
          <a:p>
            <a:pPr marL="457200" indent="-457200" algn="l">
              <a:buFont typeface="Arial" panose="020B0604020202020204" pitchFamily="34" charset="0"/>
              <a:buChar char="•"/>
            </a:pPr>
            <a:r>
              <a:rPr lang="en-US" dirty="0">
                <a:solidFill>
                  <a:schemeClr val="tx1">
                    <a:lumMod val="85000"/>
                    <a:lumOff val="15000"/>
                  </a:schemeClr>
                </a:solidFill>
              </a:rPr>
              <a:t>Contributors to Student Persistence</a:t>
            </a:r>
          </a:p>
          <a:p>
            <a:pPr indent="-137160">
              <a:buFont typeface="Wingdings 2" pitchFamily="18" charset="2"/>
              <a:buChar char=""/>
            </a:pPr>
            <a:endParaRPr lang="en-US" dirty="0">
              <a:solidFill>
                <a:schemeClr val="tx1">
                  <a:lumMod val="65000"/>
                  <a:lumOff val="35000"/>
                </a:schemeClr>
              </a:solidFill>
            </a:endParaRPr>
          </a:p>
          <a:p>
            <a:pPr indent="-137160">
              <a:buFont typeface="Wingdings 2" pitchFamily="18" charset="2"/>
              <a:buChar char=""/>
            </a:pPr>
            <a:endParaRPr lang="en-US" dirty="0">
              <a:solidFill>
                <a:schemeClr val="tx1">
                  <a:lumMod val="65000"/>
                  <a:lumOff val="35000"/>
                </a:schemeClr>
              </a:solidFill>
            </a:endParaRPr>
          </a:p>
        </p:txBody>
      </p:sp>
      <p:pic>
        <p:nvPicPr>
          <p:cNvPr id="13" name="Picture 4" descr="Image result for mind map clip art">
            <a:extLst>
              <a:ext uri="{FF2B5EF4-FFF2-40B4-BE49-F238E27FC236}">
                <a16:creationId xmlns:a16="http://schemas.microsoft.com/office/drawing/2014/main" id="{12B69664-1E39-4AF8-8E66-BE07032FA8B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 y="1752601"/>
            <a:ext cx="2478779" cy="165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548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8C90DB63-27FC-4C9D-819B-84F97862AD93}"/>
              </a:ext>
            </a:extLst>
          </p:cNvPr>
          <p:cNvPicPr>
            <a:picLocks noChangeAspect="1"/>
          </p:cNvPicPr>
          <p:nvPr/>
        </p:nvPicPr>
        <p:blipFill>
          <a:blip r:embed="rId2"/>
          <a:stretch>
            <a:fillRect/>
          </a:stretch>
        </p:blipFill>
        <p:spPr>
          <a:xfrm>
            <a:off x="1" y="1181365"/>
            <a:ext cx="7991591" cy="449527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sp>
        <p:nvSpPr>
          <p:cNvPr id="5" name="Title 2">
            <a:extLst>
              <a:ext uri="{FF2B5EF4-FFF2-40B4-BE49-F238E27FC236}">
                <a16:creationId xmlns:a16="http://schemas.microsoft.com/office/drawing/2014/main" id="{07813C4D-BC6F-4BF8-95DD-B48FB1A92589}"/>
              </a:ext>
            </a:extLst>
          </p:cNvPr>
          <p:cNvSpPr txBox="1">
            <a:spLocks/>
          </p:cNvSpPr>
          <p:nvPr/>
        </p:nvSpPr>
        <p:spPr>
          <a:xfrm>
            <a:off x="711220" y="3193227"/>
            <a:ext cx="3344825" cy="1885976"/>
          </a:xfrm>
          <a:prstGeom prst="roundRect">
            <a:avLst>
              <a:gd name="adj" fmla="val 2139"/>
            </a:avLst>
          </a:prstGeom>
          <a:gradFill>
            <a:gsLst>
              <a:gs pos="100000">
                <a:schemeClr val="tx1">
                  <a:lumMod val="95000"/>
                  <a:lumOff val="5000"/>
                </a:schemeClr>
              </a:gs>
              <a:gs pos="0">
                <a:schemeClr val="tx1">
                  <a:lumMod val="75000"/>
                  <a:lumOff val="25000"/>
                </a:schemeClr>
              </a:gs>
            </a:gsLst>
          </a:gradFill>
          <a:ln>
            <a:solidFill>
              <a:schemeClr val="bg1">
                <a:lumMod val="50000"/>
              </a:schemeClr>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3200" dirty="0">
                <a:solidFill>
                  <a:schemeClr val="bg2"/>
                </a:solidFill>
              </a:rPr>
              <a:t>Learn in the City, Lead in the World</a:t>
            </a:r>
          </a:p>
        </p:txBody>
      </p:sp>
      <p:pic>
        <p:nvPicPr>
          <p:cNvPr id="6" name="Picture 5">
            <a:extLst>
              <a:ext uri="{FF2B5EF4-FFF2-40B4-BE49-F238E27FC236}">
                <a16:creationId xmlns:a16="http://schemas.microsoft.com/office/drawing/2014/main" id="{F2822B07-F327-419E-924D-27945F08C5F6}"/>
              </a:ext>
            </a:extLst>
          </p:cNvPr>
          <p:cNvPicPr>
            <a:picLocks noChangeAspect="1"/>
          </p:cNvPicPr>
          <p:nvPr/>
        </p:nvPicPr>
        <p:blipFill>
          <a:blip r:embed="rId3"/>
          <a:stretch>
            <a:fillRect/>
          </a:stretch>
        </p:blipFill>
        <p:spPr>
          <a:xfrm rot="1042619">
            <a:off x="7265225" y="3731403"/>
            <a:ext cx="809625" cy="809625"/>
          </a:xfrm>
          <a:prstGeom prst="rect">
            <a:avLst/>
          </a:prstGeom>
        </p:spPr>
      </p:pic>
      <p:sp>
        <p:nvSpPr>
          <p:cNvPr id="7" name="TextBox 6">
            <a:extLst>
              <a:ext uri="{FF2B5EF4-FFF2-40B4-BE49-F238E27FC236}">
                <a16:creationId xmlns:a16="http://schemas.microsoft.com/office/drawing/2014/main" id="{D0D7CEC5-77B2-408C-8AC7-E67F90BBBA15}"/>
              </a:ext>
            </a:extLst>
          </p:cNvPr>
          <p:cNvSpPr txBox="1"/>
          <p:nvPr/>
        </p:nvSpPr>
        <p:spPr>
          <a:xfrm>
            <a:off x="-609600" y="457200"/>
            <a:ext cx="184731" cy="369332"/>
          </a:xfrm>
          <a:prstGeom prst="rect">
            <a:avLst/>
          </a:prstGeom>
          <a:noFill/>
        </p:spPr>
        <p:txBody>
          <a:bodyPr wrap="none" rtlCol="0">
            <a:spAutoFit/>
          </a:bodyPr>
          <a:lstStyle/>
          <a:p>
            <a:endParaRPr lang="en-US" dirty="0"/>
          </a:p>
        </p:txBody>
      </p:sp>
      <p:sp>
        <p:nvSpPr>
          <p:cNvPr id="8" name="Title 7">
            <a:extLst>
              <a:ext uri="{FF2B5EF4-FFF2-40B4-BE49-F238E27FC236}">
                <a16:creationId xmlns:a16="http://schemas.microsoft.com/office/drawing/2014/main" id="{46C643C0-C232-40FF-839C-A58709611BF5}"/>
              </a:ext>
            </a:extLst>
          </p:cNvPr>
          <p:cNvSpPr>
            <a:spLocks noGrp="1"/>
          </p:cNvSpPr>
          <p:nvPr>
            <p:ph type="title"/>
          </p:nvPr>
        </p:nvSpPr>
        <p:spPr/>
        <p:txBody>
          <a:bodyPr/>
          <a:lstStyle/>
          <a:p>
            <a:r>
              <a:rPr lang="en-US" b="1" dirty="0"/>
              <a:t>Northeastern Illinois University</a:t>
            </a:r>
          </a:p>
        </p:txBody>
      </p:sp>
    </p:spTree>
    <p:extLst>
      <p:ext uri="{BB962C8B-B14F-4D97-AF65-F5344CB8AC3E}">
        <p14:creationId xmlns:p14="http://schemas.microsoft.com/office/powerpoint/2010/main" val="3880163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8" name="Rectangle 134">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9"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0"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230"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226" name="Rectangle 2"/>
          <p:cNvSpPr>
            <a:spLocks noGrp="1" noChangeArrowheads="1"/>
          </p:cNvSpPr>
          <p:nvPr>
            <p:ph type="title"/>
          </p:nvPr>
        </p:nvSpPr>
        <p:spPr>
          <a:xfrm>
            <a:off x="3288029" y="365125"/>
            <a:ext cx="5373370" cy="1325563"/>
          </a:xfrm>
        </p:spPr>
        <p:txBody>
          <a:bodyPr vert="horz" lIns="68580" tIns="34290" rIns="68580" bIns="34290" rtlCol="0">
            <a:normAutofit/>
          </a:bodyPr>
          <a:lstStyle/>
          <a:p>
            <a:pPr>
              <a:lnSpc>
                <a:spcPct val="90000"/>
              </a:lnSpc>
              <a:defRPr/>
            </a:pPr>
            <a:r>
              <a:rPr lang="en-US" b="1" dirty="0"/>
              <a:t>NEIU Fall Profile</a:t>
            </a:r>
          </a:p>
        </p:txBody>
      </p:sp>
      <p:pic>
        <p:nvPicPr>
          <p:cNvPr id="7" name="Picture 6" descr="https://www.neiu.edu/university-life/sites/neiu.edu.university-life/files/styles/responsive_wysiwyg_large/public/goldie.jpg?itok=GmRM7mxJ"/>
          <p:cNvPicPr/>
          <p:nvPr/>
        </p:nvPicPr>
        <p:blipFill>
          <a:blip r:embed="rId3">
            <a:extLst>
              <a:ext uri="{BEBA8EAE-BF5A-486C-A8C5-ECC9F3942E4B}">
                <a14:imgProps xmlns:a14="http://schemas.microsoft.com/office/drawing/2010/main">
                  <a14:imgLayer r:embed="rId4">
                    <a14:imgEffect>
                      <a14:backgroundRemoval t="10000" b="90000" l="18219" r="81781">
                        <a14:backgroundMark x1="6004" y1="5730" x2="90890" y2="4045"/>
                        <a14:backgroundMark x1="85921" y1="12247" x2="87371" y2="54944"/>
                        <a14:backgroundMark x1="59834" y1="23820" x2="63561" y2="23258"/>
                        <a14:backgroundMark x1="59213" y1="22247" x2="70186" y2="31236"/>
                        <a14:backgroundMark x1="59006" y1="26854" x2="59006" y2="26854"/>
                      </a14:backgroundRemoval>
                    </a14:imgEffect>
                  </a14:imgLayer>
                </a14:imgProps>
              </a:ext>
              <a:ext uri="{28A0092B-C50C-407E-A947-70E740481C1C}">
                <a14:useLocalDpi xmlns:a14="http://schemas.microsoft.com/office/drawing/2010/main" val="0"/>
              </a:ext>
            </a:extLst>
          </a:blip>
          <a:stretch>
            <a:fillRect/>
          </a:stretch>
        </p:blipFill>
        <p:spPr bwMode="auto">
          <a:xfrm>
            <a:off x="360045" y="1060587"/>
            <a:ext cx="2569467" cy="4736345"/>
          </a:xfrm>
          <a:prstGeom prst="rect">
            <a:avLst/>
          </a:prstGeom>
          <a:noFill/>
        </p:spPr>
      </p:pic>
      <p:graphicFrame>
        <p:nvGraphicFramePr>
          <p:cNvPr id="9" name="Table 8">
            <a:extLst>
              <a:ext uri="{FF2B5EF4-FFF2-40B4-BE49-F238E27FC236}">
                <a16:creationId xmlns:a16="http://schemas.microsoft.com/office/drawing/2014/main" id="{7B2C542F-3285-42D7-82A2-1B47C3C0A9B3}"/>
              </a:ext>
            </a:extLst>
          </p:cNvPr>
          <p:cNvGraphicFramePr>
            <a:graphicFrameLocks noGrp="1"/>
          </p:cNvGraphicFramePr>
          <p:nvPr>
            <p:extLst>
              <p:ext uri="{D42A27DB-BD31-4B8C-83A1-F6EECF244321}">
                <p14:modId xmlns:p14="http://schemas.microsoft.com/office/powerpoint/2010/main" val="2933456550"/>
              </p:ext>
            </p:extLst>
          </p:nvPr>
        </p:nvGraphicFramePr>
        <p:xfrm>
          <a:off x="3591704" y="4495801"/>
          <a:ext cx="4637896" cy="2009625"/>
        </p:xfrm>
        <a:graphic>
          <a:graphicData uri="http://schemas.openxmlformats.org/drawingml/2006/table">
            <a:tbl>
              <a:tblPr firstRow="1" firstCol="1" bandRow="1"/>
              <a:tblGrid>
                <a:gridCol w="1772024">
                  <a:extLst>
                    <a:ext uri="{9D8B030D-6E8A-4147-A177-3AD203B41FA5}">
                      <a16:colId xmlns:a16="http://schemas.microsoft.com/office/drawing/2014/main" val="1531270608"/>
                    </a:ext>
                  </a:extLst>
                </a:gridCol>
                <a:gridCol w="2865872">
                  <a:extLst>
                    <a:ext uri="{9D8B030D-6E8A-4147-A177-3AD203B41FA5}">
                      <a16:colId xmlns:a16="http://schemas.microsoft.com/office/drawing/2014/main" val="2924533129"/>
                    </a:ext>
                  </a:extLst>
                </a:gridCol>
              </a:tblGrid>
              <a:tr h="200165">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Federal Pell Grant</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4,820,130</a:t>
                      </a:r>
                    </a:p>
                  </a:txBody>
                  <a:tcPr marL="68580" marR="68580" marT="0" marB="0">
                    <a:lnL>
                      <a:noFill/>
                    </a:lnL>
                    <a:lnR>
                      <a:noFill/>
                    </a:lnR>
                    <a:lnT>
                      <a:noFill/>
                    </a:lnT>
                    <a:lnB>
                      <a:noFill/>
                    </a:lnB>
                  </a:tcPr>
                </a:tc>
                <a:extLst>
                  <a:ext uri="{0D108BD9-81ED-4DB2-BD59-A6C34878D82A}">
                    <a16:rowId xmlns:a16="http://schemas.microsoft.com/office/drawing/2014/main" val="675717942"/>
                  </a:ext>
                </a:extLst>
              </a:tr>
              <a:tr h="200165">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Federal SEOG</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127,443</a:t>
                      </a:r>
                    </a:p>
                  </a:txBody>
                  <a:tcPr marL="68580" marR="68580" marT="0" marB="0">
                    <a:lnL>
                      <a:noFill/>
                    </a:lnL>
                    <a:lnR>
                      <a:noFill/>
                    </a:lnR>
                    <a:lnT>
                      <a:noFill/>
                    </a:lnT>
                    <a:lnB>
                      <a:noFill/>
                    </a:lnB>
                  </a:tcPr>
                </a:tc>
                <a:extLst>
                  <a:ext uri="{0D108BD9-81ED-4DB2-BD59-A6C34878D82A}">
                    <a16:rowId xmlns:a16="http://schemas.microsoft.com/office/drawing/2014/main" val="2421742906"/>
                  </a:ext>
                </a:extLst>
              </a:tr>
              <a:tr h="200165">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Federal TEACH</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5,819</a:t>
                      </a:r>
                    </a:p>
                  </a:txBody>
                  <a:tcPr marL="68580" marR="68580" marT="0" marB="0">
                    <a:lnL>
                      <a:noFill/>
                    </a:lnL>
                    <a:lnR>
                      <a:noFill/>
                    </a:lnR>
                    <a:lnT>
                      <a:noFill/>
                    </a:lnT>
                    <a:lnB>
                      <a:noFill/>
                    </a:lnB>
                  </a:tcPr>
                </a:tc>
                <a:extLst>
                  <a:ext uri="{0D108BD9-81ED-4DB2-BD59-A6C34878D82A}">
                    <a16:rowId xmlns:a16="http://schemas.microsoft.com/office/drawing/2014/main" val="248292736"/>
                  </a:ext>
                </a:extLst>
              </a:tr>
              <a:tr h="200165">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Federal Direct Loans</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2,314,925</a:t>
                      </a:r>
                    </a:p>
                  </a:txBody>
                  <a:tcPr marL="68580" marR="68580" marT="0" marB="0">
                    <a:lnL>
                      <a:noFill/>
                    </a:lnL>
                    <a:lnR>
                      <a:noFill/>
                    </a:lnR>
                    <a:lnT>
                      <a:noFill/>
                    </a:lnT>
                    <a:lnB>
                      <a:noFill/>
                    </a:lnB>
                  </a:tcPr>
                </a:tc>
                <a:extLst>
                  <a:ext uri="{0D108BD9-81ED-4DB2-BD59-A6C34878D82A}">
                    <a16:rowId xmlns:a16="http://schemas.microsoft.com/office/drawing/2014/main" val="1070976082"/>
                  </a:ext>
                </a:extLst>
              </a:tr>
              <a:tr h="200165">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Federal Direct PLUS</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222,442</a:t>
                      </a:r>
                    </a:p>
                  </a:txBody>
                  <a:tcPr marL="68580" marR="68580" marT="0" marB="0">
                    <a:lnL>
                      <a:noFill/>
                    </a:lnL>
                    <a:lnR>
                      <a:noFill/>
                    </a:lnR>
                    <a:lnT>
                      <a:noFill/>
                    </a:lnT>
                    <a:lnB>
                      <a:noFill/>
                    </a:lnB>
                  </a:tcPr>
                </a:tc>
                <a:extLst>
                  <a:ext uri="{0D108BD9-81ED-4DB2-BD59-A6C34878D82A}">
                    <a16:rowId xmlns:a16="http://schemas.microsoft.com/office/drawing/2014/main" val="3921206472"/>
                  </a:ext>
                </a:extLst>
              </a:tr>
              <a:tr h="200165">
                <a:tc>
                  <a:txBody>
                    <a:bodyPr/>
                    <a:lstStyle/>
                    <a:p>
                      <a:pPr marL="0" marR="0">
                        <a:lnSpc>
                          <a:spcPct val="115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Illinois MAP</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3,320,783</a:t>
                      </a:r>
                    </a:p>
                  </a:txBody>
                  <a:tcPr marL="68580" marR="68580" marT="0" marB="0">
                    <a:lnL>
                      <a:noFill/>
                    </a:lnL>
                    <a:lnR>
                      <a:noFill/>
                    </a:lnR>
                    <a:lnT>
                      <a:noFill/>
                    </a:lnT>
                    <a:lnB>
                      <a:noFill/>
                    </a:lnB>
                  </a:tcPr>
                </a:tc>
                <a:extLst>
                  <a:ext uri="{0D108BD9-81ED-4DB2-BD59-A6C34878D82A}">
                    <a16:rowId xmlns:a16="http://schemas.microsoft.com/office/drawing/2014/main" val="393920373"/>
                  </a:ext>
                </a:extLst>
              </a:tr>
              <a:tr h="200165">
                <a:tc>
                  <a:txBody>
                    <a:bodyPr/>
                    <a:lstStyle/>
                    <a:p>
                      <a:pPr marL="0" marR="0">
                        <a:lnSpc>
                          <a:spcPct val="115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Institutional Scholarships</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      306,791</a:t>
                      </a:r>
                    </a:p>
                  </a:txBody>
                  <a:tcPr marL="68580" marR="68580" marT="0" marB="0">
                    <a:lnL>
                      <a:noFill/>
                    </a:lnL>
                    <a:lnR>
                      <a:noFill/>
                    </a:lnR>
                    <a:lnT>
                      <a:noFill/>
                    </a:lnT>
                    <a:lnB>
                      <a:noFill/>
                    </a:lnB>
                  </a:tcPr>
                </a:tc>
                <a:extLst>
                  <a:ext uri="{0D108BD9-81ED-4DB2-BD59-A6C34878D82A}">
                    <a16:rowId xmlns:a16="http://schemas.microsoft.com/office/drawing/2014/main" val="755069774"/>
                  </a:ext>
                </a:extLst>
              </a:tr>
              <a:tr h="200165">
                <a:tc>
                  <a:txBody>
                    <a:bodyPr/>
                    <a:lstStyle/>
                    <a:p>
                      <a:pPr marL="0" marR="0">
                        <a:lnSpc>
                          <a:spcPct val="115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Private Scholarships</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91,376</a:t>
                      </a:r>
                    </a:p>
                  </a:txBody>
                  <a:tcPr marL="68580" marR="68580" marT="0" marB="0">
                    <a:lnL>
                      <a:noFill/>
                    </a:lnL>
                    <a:lnR>
                      <a:noFill/>
                    </a:lnR>
                    <a:lnT>
                      <a:noFill/>
                    </a:lnT>
                    <a:lnB>
                      <a:noFill/>
                    </a:lnB>
                  </a:tcPr>
                </a:tc>
                <a:extLst>
                  <a:ext uri="{0D108BD9-81ED-4DB2-BD59-A6C34878D82A}">
                    <a16:rowId xmlns:a16="http://schemas.microsoft.com/office/drawing/2014/main" val="453078676"/>
                  </a:ext>
                </a:extLst>
              </a:tr>
              <a:tr h="200165">
                <a:tc>
                  <a:txBody>
                    <a:bodyPr/>
                    <a:lstStyle/>
                    <a:p>
                      <a:pPr marL="0" marR="0">
                        <a:lnSpc>
                          <a:spcPct val="115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Total Financial Aid Disbursed</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$ 11,209,709</a:t>
                      </a:r>
                    </a:p>
                  </a:txBody>
                  <a:tcPr marL="68580" marR="68580" marT="0" marB="0">
                    <a:lnL>
                      <a:noFill/>
                    </a:lnL>
                    <a:lnR>
                      <a:noFill/>
                    </a:lnR>
                    <a:lnT>
                      <a:noFill/>
                    </a:lnT>
                    <a:lnB>
                      <a:noFill/>
                    </a:lnB>
                  </a:tcPr>
                </a:tc>
                <a:extLst>
                  <a:ext uri="{0D108BD9-81ED-4DB2-BD59-A6C34878D82A}">
                    <a16:rowId xmlns:a16="http://schemas.microsoft.com/office/drawing/2014/main" val="1191123853"/>
                  </a:ext>
                </a:extLst>
              </a:tr>
            </a:tbl>
          </a:graphicData>
        </a:graphic>
      </p:graphicFrame>
      <p:sp>
        <p:nvSpPr>
          <p:cNvPr id="10" name="Rectangle 3">
            <a:extLst>
              <a:ext uri="{FF2B5EF4-FFF2-40B4-BE49-F238E27FC236}">
                <a16:creationId xmlns:a16="http://schemas.microsoft.com/office/drawing/2014/main" id="{36160206-C2BC-407C-B024-85366C8D212C}"/>
              </a:ext>
            </a:extLst>
          </p:cNvPr>
          <p:cNvSpPr>
            <a:spLocks noChangeArrowheads="1"/>
          </p:cNvSpPr>
          <p:nvPr/>
        </p:nvSpPr>
        <p:spPr bwMode="auto">
          <a:xfrm>
            <a:off x="2514600" y="1188929"/>
            <a:ext cx="6269355"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latin typeface="+mj-lt"/>
                <a:ea typeface="Times New Roman" panose="02020603050405020304" pitchFamily="18" charset="0"/>
                <a:cs typeface="Times New Roman" panose="02020603050405020304" pitchFamily="18" charset="0"/>
              </a:rPr>
              <a:t>FALL 2018 SUMMARY of Awards</a:t>
            </a:r>
            <a:endParaRPr kumimoji="0" lang="en-US" altLang="en-US" sz="1400" b="0" i="0" u="none" strike="noStrike" cap="none" normalizeH="0" baseline="0" dirty="0">
              <a:ln>
                <a:noFill/>
              </a:ln>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Total Enrollment  – 8,103 – 81% applied for financial assistance and 42% received some form of title IV Assistance</a:t>
            </a:r>
            <a:endParaRPr kumimoji="0" lang="en-US" altLang="en-US"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Undergraduate Enrollment – 6,390 – 51% Federal Pell Grant Recipient offers</a:t>
            </a:r>
            <a:endParaRPr kumimoji="0" lang="en-US" altLang="en-US"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Students receiving one, or more, forms of financial assistance (grants, institutional scholarships, loans and/or assistantships) – 69%</a:t>
            </a:r>
            <a:endParaRPr kumimoji="0" lang="en-US" altLang="en-US"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latin typeface="+mj-lt"/>
                <a:ea typeface="Times New Roman" panose="02020603050405020304" pitchFamily="18" charset="0"/>
                <a:cs typeface="Times New Roman" panose="02020603050405020304" pitchFamily="18" charset="0"/>
              </a:rPr>
              <a:t>FALL 2018 COST OF ATTENDANCE</a:t>
            </a:r>
            <a:endParaRPr kumimoji="0" lang="en-US" altLang="en-US" sz="1400" b="0" i="0" u="none" strike="noStrike" cap="none" normalizeH="0" baseline="0" dirty="0">
              <a:ln>
                <a:noFill/>
              </a:ln>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Average Tuition Cost - $4,166 ($396.19/credit hour, incl. tuition differential)</a:t>
            </a:r>
            <a:endParaRPr kumimoji="0" lang="en-US" altLang="en-US"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Average Fees - $1,710</a:t>
            </a:r>
            <a:endParaRPr kumimoji="0" lang="en-US" altLang="en-US"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Average Undergraduate Financial Aid Award Package - $6,226 (incl. loans); Without loans - $3,754</a:t>
            </a:r>
            <a:endParaRPr kumimoji="0" lang="en-US" altLang="en-US"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Average Net Price for Fall, 2018 New Freshman - $1,122 (living with parent)</a:t>
            </a:r>
            <a:endParaRPr kumimoji="0" lang="en-US" altLang="en-US"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Undergraduate Need fully met through need based assistance only –41%</a:t>
            </a:r>
            <a:endParaRPr kumimoji="0" lang="en-US" altLang="en-US"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latin typeface="+mj-lt"/>
                <a:ea typeface="Times New Roman" panose="02020603050405020304" pitchFamily="18" charset="0"/>
                <a:cs typeface="Times New Roman" panose="02020603050405020304" pitchFamily="18" charset="0"/>
              </a:rPr>
              <a:t>FALL 2018 Financial Aid Profile Details</a:t>
            </a:r>
            <a:endParaRPr kumimoji="0" lang="en-US" altLang="en-US" sz="1400" b="0" i="0" u="none" strike="noStrike" cap="none" normalizeH="0" baseline="0" dirty="0">
              <a:ln>
                <a:noFill/>
              </a:ln>
              <a:effectLst/>
              <a:latin typeface="+mj-lt"/>
            </a:endParaRPr>
          </a:p>
        </p:txBody>
      </p:sp>
    </p:spTree>
  </p:cSld>
  <p:clrMapOvr>
    <a:overrideClrMapping bg1="dk1" tx1="lt1" bg2="dk2" tx2="lt2" accent1="accent1" accent2="accent2" accent3="accent3" accent4="accent4" accent5="accent5" accent6="accent6" hlink="hlink" folHlink="folHlink"/>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42B630-3715-4A0F-B67B-B51697A02CA7}"/>
              </a:ext>
              <a:ext uri="{C183D7F6-B498-43B3-948B-1728B52AA6E4}">
                <adec:decorative xmlns:adec="http://schemas.microsoft.com/office/drawing/2017/decorative" val="1"/>
              </a:ext>
            </a:extLst>
          </p:cNvPr>
          <p:cNvPicPr>
            <a:picLocks noChangeAspect="1"/>
          </p:cNvPicPr>
          <p:nvPr/>
        </p:nvPicPr>
        <p:blipFill rotWithShape="1">
          <a:blip r:embed="rId2">
            <a:duotone>
              <a:schemeClr val="accent2">
                <a:shade val="45000"/>
                <a:satMod val="135000"/>
              </a:schemeClr>
              <a:prstClr val="white"/>
            </a:duotone>
            <a:alphaModFix amt="70000"/>
          </a:blip>
          <a:srcRect t="2926" r="9092" b="20447"/>
          <a:stretch/>
        </p:blipFill>
        <p:spPr>
          <a:xfrm>
            <a:off x="2301" y="-9939"/>
            <a:ext cx="9141699" cy="1427577"/>
          </a:xfrm>
          <a:prstGeom prst="rect">
            <a:avLst/>
          </a:prstGeom>
        </p:spPr>
      </p:pic>
      <p:sp>
        <p:nvSpPr>
          <p:cNvPr id="2" name="Title 1">
            <a:extLst>
              <a:ext uri="{FF2B5EF4-FFF2-40B4-BE49-F238E27FC236}">
                <a16:creationId xmlns:a16="http://schemas.microsoft.com/office/drawing/2014/main" id="{40B72126-83E6-43C6-919D-D8B42C3EAC4C}"/>
              </a:ext>
            </a:extLst>
          </p:cNvPr>
          <p:cNvSpPr>
            <a:spLocks noGrp="1"/>
          </p:cNvSpPr>
          <p:nvPr>
            <p:ph type="title"/>
          </p:nvPr>
        </p:nvSpPr>
        <p:spPr/>
        <p:txBody>
          <a:bodyPr>
            <a:normAutofit fontScale="90000"/>
          </a:bodyPr>
          <a:lstStyle/>
          <a:p>
            <a:r>
              <a:rPr lang="en-US" dirty="0"/>
              <a:t>What is verification and why is it important</a:t>
            </a:r>
          </a:p>
        </p:txBody>
      </p:sp>
      <p:sp>
        <p:nvSpPr>
          <p:cNvPr id="4" name="Content Placeholder 3">
            <a:extLst>
              <a:ext uri="{FF2B5EF4-FFF2-40B4-BE49-F238E27FC236}">
                <a16:creationId xmlns:a16="http://schemas.microsoft.com/office/drawing/2014/main" id="{FA3FE4EB-64B9-4EC8-AC70-8B0DF9774B66}"/>
              </a:ext>
            </a:extLst>
          </p:cNvPr>
          <p:cNvSpPr>
            <a:spLocks noGrp="1"/>
          </p:cNvSpPr>
          <p:nvPr>
            <p:ph sz="half" idx="1"/>
          </p:nvPr>
        </p:nvSpPr>
        <p:spPr/>
        <p:txBody>
          <a:bodyPr>
            <a:normAutofit fontScale="70000" lnSpcReduction="20000"/>
          </a:bodyPr>
          <a:lstStyle/>
          <a:p>
            <a:pPr algn="just">
              <a:spcBef>
                <a:spcPts val="0"/>
              </a:spcBef>
            </a:pPr>
            <a:r>
              <a:rPr lang="en-US" dirty="0"/>
              <a:t>Mechanism to ensure program integrity – identifying patterns of data elements frequently needing corrections</a:t>
            </a:r>
          </a:p>
          <a:p>
            <a:pPr algn="just">
              <a:spcBef>
                <a:spcPts val="0"/>
              </a:spcBef>
            </a:pPr>
            <a:r>
              <a:rPr lang="en-US" dirty="0"/>
              <a:t>Using a valid sample of applications by institution, compare data provided with supporting income documentation such as tax returns, wage statements and worksheets</a:t>
            </a:r>
          </a:p>
          <a:p>
            <a:pPr algn="just">
              <a:spcBef>
                <a:spcPts val="0"/>
              </a:spcBef>
            </a:pPr>
            <a:r>
              <a:rPr lang="en-US" dirty="0"/>
              <a:t>All applications selected through risk assessment by the federal processor must go through the manual review process for need based eligibility </a:t>
            </a:r>
          </a:p>
        </p:txBody>
      </p:sp>
      <p:sp>
        <p:nvSpPr>
          <p:cNvPr id="5" name="Content Placeholder 4">
            <a:extLst>
              <a:ext uri="{FF2B5EF4-FFF2-40B4-BE49-F238E27FC236}">
                <a16:creationId xmlns:a16="http://schemas.microsoft.com/office/drawing/2014/main" id="{71592C07-7B3D-4F0F-91F1-CCF0FCA920AC}"/>
              </a:ext>
            </a:extLst>
          </p:cNvPr>
          <p:cNvSpPr>
            <a:spLocks noGrp="1"/>
          </p:cNvSpPr>
          <p:nvPr>
            <p:ph sz="half" idx="2"/>
          </p:nvPr>
        </p:nvSpPr>
        <p:spPr/>
        <p:txBody>
          <a:bodyPr>
            <a:normAutofit fontScale="70000" lnSpcReduction="20000"/>
          </a:bodyPr>
          <a:lstStyle/>
          <a:p>
            <a:pPr algn="just">
              <a:spcBef>
                <a:spcPts val="0"/>
              </a:spcBef>
            </a:pPr>
            <a:r>
              <a:rPr lang="en-US" dirty="0"/>
              <a:t>Calculate an eligibility index equitably based on household information that is close to an actual reflection of ability to pay</a:t>
            </a:r>
          </a:p>
          <a:p>
            <a:pPr algn="just">
              <a:spcBef>
                <a:spcPts val="0"/>
              </a:spcBef>
            </a:pPr>
            <a:r>
              <a:rPr lang="en-US" dirty="0"/>
              <a:t>Create an awarding philosophy with the right assistance to the right student</a:t>
            </a:r>
          </a:p>
          <a:p>
            <a:pPr algn="just">
              <a:spcBef>
                <a:spcPts val="0"/>
              </a:spcBef>
            </a:pPr>
            <a:r>
              <a:rPr lang="en-US" dirty="0"/>
              <a:t> Regardless of whether an applicant is selected for verification, all discrepancies and conflicting information must be resolved.</a:t>
            </a:r>
          </a:p>
          <a:p>
            <a:pPr marL="0" indent="0">
              <a:buNone/>
            </a:pPr>
            <a:endParaRPr lang="en-US" dirty="0"/>
          </a:p>
        </p:txBody>
      </p:sp>
      <p:pic>
        <p:nvPicPr>
          <p:cNvPr id="8" name="Picture 4" descr="Related image">
            <a:extLst>
              <a:ext uri="{FF2B5EF4-FFF2-40B4-BE49-F238E27FC236}">
                <a16:creationId xmlns:a16="http://schemas.microsoft.com/office/drawing/2014/main" id="{7762D3A7-C717-418E-95F9-6B38261913AF}"/>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2115" y="5486400"/>
            <a:ext cx="2322286"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81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B7ECA29-BD70-46CC-B77E-9F6C781A058B}"/>
              </a:ext>
              <a:ext uri="{C183D7F6-B498-43B3-948B-1728B52AA6E4}">
                <adec:decorative xmlns:adec="http://schemas.microsoft.com/office/drawing/2017/decorative" val="1"/>
              </a:ext>
            </a:extLst>
          </p:cNvPr>
          <p:cNvPicPr>
            <a:picLocks noChangeAspect="1"/>
          </p:cNvPicPr>
          <p:nvPr/>
        </p:nvPicPr>
        <p:blipFill rotWithShape="1">
          <a:blip r:embed="rId2">
            <a:duotone>
              <a:schemeClr val="accent2">
                <a:shade val="45000"/>
                <a:satMod val="135000"/>
              </a:schemeClr>
              <a:prstClr val="white"/>
            </a:duotone>
            <a:alphaModFix amt="70000"/>
          </a:blip>
          <a:srcRect t="2926" r="9092" b="20447"/>
          <a:stretch/>
        </p:blipFill>
        <p:spPr>
          <a:xfrm>
            <a:off x="2301" y="-9939"/>
            <a:ext cx="9141699" cy="1427577"/>
          </a:xfrm>
          <a:prstGeom prst="rect">
            <a:avLst/>
          </a:prstGeom>
        </p:spPr>
      </p:pic>
      <p:sp>
        <p:nvSpPr>
          <p:cNvPr id="2" name="Title 1">
            <a:extLst>
              <a:ext uri="{FF2B5EF4-FFF2-40B4-BE49-F238E27FC236}">
                <a16:creationId xmlns:a16="http://schemas.microsoft.com/office/drawing/2014/main" id="{ABE70F57-6D75-4534-858E-6DFA97DB814F}"/>
              </a:ext>
            </a:extLst>
          </p:cNvPr>
          <p:cNvSpPr>
            <a:spLocks noGrp="1"/>
          </p:cNvSpPr>
          <p:nvPr>
            <p:ph type="title"/>
          </p:nvPr>
        </p:nvSpPr>
        <p:spPr/>
        <p:txBody>
          <a:bodyPr vert="horz" lIns="68580" tIns="34290" rIns="68580" bIns="34290" rtlCol="0" anchor="ctr">
            <a:normAutofit/>
          </a:bodyPr>
          <a:lstStyle/>
          <a:p>
            <a:r>
              <a:rPr lang="en-US" sz="3600" b="1" dirty="0"/>
              <a:t>A look at National Trends</a:t>
            </a:r>
          </a:p>
        </p:txBody>
      </p:sp>
      <p:sp>
        <p:nvSpPr>
          <p:cNvPr id="3" name="Content Placeholder 2">
            <a:extLst>
              <a:ext uri="{FF2B5EF4-FFF2-40B4-BE49-F238E27FC236}">
                <a16:creationId xmlns:a16="http://schemas.microsoft.com/office/drawing/2014/main" id="{64E79DB8-2D88-46DA-A675-2E169DE102F9}"/>
              </a:ext>
            </a:extLst>
          </p:cNvPr>
          <p:cNvSpPr>
            <a:spLocks noGrp="1"/>
          </p:cNvSpPr>
          <p:nvPr>
            <p:ph idx="1"/>
          </p:nvPr>
        </p:nvSpPr>
        <p:spPr/>
        <p:txBody>
          <a:bodyPr>
            <a:normAutofit fontScale="70000" lnSpcReduction="20000"/>
          </a:bodyPr>
          <a:lstStyle/>
          <a:p>
            <a:r>
              <a:rPr lang="en-US" dirty="0"/>
              <a:t>According to the 2018 NASFAA Student Aid Profile, more than 50% of aid administrators surveyed said that verification almost always, often or sometimes results in students being unable to enroll on time</a:t>
            </a:r>
          </a:p>
          <a:p>
            <a:r>
              <a:rPr lang="en-US" dirty="0"/>
              <a:t>In 2014-15, the last year for which ED published verification selection data, 26% of applications were selected to be verified.</a:t>
            </a:r>
            <a:endParaRPr lang="en-US" baseline="30000" dirty="0"/>
          </a:p>
          <a:p>
            <a:r>
              <a:rPr lang="en-US" dirty="0"/>
              <a:t>Almost all applicants selected for verification are eligible for Pell Grant.  According to ED data, over 50% of Pell-eligible applicants were selected for verification in 2015-16.</a:t>
            </a:r>
            <a:endParaRPr lang="en-US" baseline="30000" dirty="0"/>
          </a:p>
          <a:p>
            <a:r>
              <a:rPr lang="en-US" dirty="0"/>
              <a:t>Unfortunately, this means many of the lowest income students, may be delayed award notifications. It is estimated that more than 1 in 5 low-income students selected for verification never complete the process.</a:t>
            </a:r>
            <a:endParaRPr lang="en-US" baseline="30000" dirty="0"/>
          </a:p>
          <a:p>
            <a:pPr marL="0" indent="0">
              <a:buNone/>
            </a:pPr>
            <a:endParaRPr lang="en-US" dirty="0"/>
          </a:p>
        </p:txBody>
      </p:sp>
      <p:pic>
        <p:nvPicPr>
          <p:cNvPr id="13314" name="Picture 2" descr="Image result for mind map clip art">
            <a:extLst>
              <a:ext uri="{FF2B5EF4-FFF2-40B4-BE49-F238E27FC236}">
                <a16:creationId xmlns:a16="http://schemas.microsoft.com/office/drawing/2014/main" id="{AB9B3C65-6FC3-4BCD-ADD9-E38D7D3A7942}"/>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00" y="5230812"/>
            <a:ext cx="1619250"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64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9FFBE6-B2F1-4232-AE33-2186C79A8455}"/>
              </a:ext>
              <a:ext uri="{C183D7F6-B498-43B3-948B-1728B52AA6E4}">
                <adec:decorative xmlns:adec="http://schemas.microsoft.com/office/drawing/2017/decorative" val="1"/>
              </a:ext>
            </a:extLst>
          </p:cNvPr>
          <p:cNvPicPr>
            <a:picLocks noChangeAspect="1"/>
          </p:cNvPicPr>
          <p:nvPr/>
        </p:nvPicPr>
        <p:blipFill rotWithShape="1">
          <a:blip r:embed="rId2">
            <a:duotone>
              <a:schemeClr val="accent2">
                <a:shade val="45000"/>
                <a:satMod val="135000"/>
              </a:schemeClr>
              <a:prstClr val="white"/>
            </a:duotone>
            <a:alphaModFix amt="70000"/>
          </a:blip>
          <a:srcRect t="2926" r="9092" b="20447"/>
          <a:stretch/>
        </p:blipFill>
        <p:spPr>
          <a:xfrm>
            <a:off x="2301" y="-9939"/>
            <a:ext cx="9141699" cy="1427577"/>
          </a:xfrm>
          <a:prstGeom prst="rect">
            <a:avLst/>
          </a:prstGeom>
        </p:spPr>
      </p:pic>
      <p:sp>
        <p:nvSpPr>
          <p:cNvPr id="2" name="Title 1">
            <a:extLst>
              <a:ext uri="{FF2B5EF4-FFF2-40B4-BE49-F238E27FC236}">
                <a16:creationId xmlns:a16="http://schemas.microsoft.com/office/drawing/2014/main" id="{34B89DC7-CC1D-4FA8-A658-8D8218245730}"/>
              </a:ext>
            </a:extLst>
          </p:cNvPr>
          <p:cNvSpPr>
            <a:spLocks noGrp="1"/>
          </p:cNvSpPr>
          <p:nvPr>
            <p:ph type="title"/>
          </p:nvPr>
        </p:nvSpPr>
        <p:spPr/>
        <p:txBody>
          <a:bodyPr/>
          <a:lstStyle/>
          <a:p>
            <a:r>
              <a:rPr lang="en-US" dirty="0"/>
              <a:t>Important Note</a:t>
            </a:r>
          </a:p>
        </p:txBody>
      </p:sp>
      <p:sp>
        <p:nvSpPr>
          <p:cNvPr id="4" name="Content Placeholder 3">
            <a:extLst>
              <a:ext uri="{FF2B5EF4-FFF2-40B4-BE49-F238E27FC236}">
                <a16:creationId xmlns:a16="http://schemas.microsoft.com/office/drawing/2014/main" id="{1749B475-AF4D-49FC-935D-B0BD3A5838A2}"/>
              </a:ext>
            </a:extLst>
          </p:cNvPr>
          <p:cNvSpPr>
            <a:spLocks noGrp="1"/>
          </p:cNvSpPr>
          <p:nvPr>
            <p:ph sz="half" idx="2"/>
          </p:nvPr>
        </p:nvSpPr>
        <p:spPr/>
        <p:txBody>
          <a:bodyPr>
            <a:normAutofit fontScale="92500" lnSpcReduction="20000"/>
          </a:bodyPr>
          <a:lstStyle/>
          <a:p>
            <a:r>
              <a:rPr lang="en-US" dirty="0"/>
              <a:t>While verification is an important step in maintaining the integrity of federal aid programs, it imposes significant costs on students and aid administrators.</a:t>
            </a:r>
          </a:p>
          <a:p>
            <a:r>
              <a:rPr lang="en-US" dirty="0"/>
              <a:t>HEC50 36 recommendations to Congress – 6 directly relate to the financial aid application and verification process</a:t>
            </a:r>
          </a:p>
        </p:txBody>
      </p:sp>
      <p:pic>
        <p:nvPicPr>
          <p:cNvPr id="12292" name="Picture 4" descr="Image result for nasfaa hec50 pics">
            <a:extLst>
              <a:ext uri="{FF2B5EF4-FFF2-40B4-BE49-F238E27FC236}">
                <a16:creationId xmlns:a16="http://schemas.microsoft.com/office/drawing/2014/main" id="{C592B66A-EF7D-4028-864B-1A3A17CFDBF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2075886"/>
            <a:ext cx="4038600" cy="357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225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EB2B6-B5E7-4D19-B256-2C9F1B98F9D1}"/>
              </a:ext>
              <a:ext uri="{C183D7F6-B498-43B3-948B-1728B52AA6E4}">
                <adec:decorative xmlns:adec="http://schemas.microsoft.com/office/drawing/2017/decorative" val="1"/>
              </a:ext>
            </a:extLst>
          </p:cNvPr>
          <p:cNvPicPr>
            <a:picLocks noChangeAspect="1"/>
          </p:cNvPicPr>
          <p:nvPr/>
        </p:nvPicPr>
        <p:blipFill rotWithShape="1">
          <a:blip r:embed="rId2">
            <a:duotone>
              <a:schemeClr val="accent2">
                <a:shade val="45000"/>
                <a:satMod val="135000"/>
              </a:schemeClr>
              <a:prstClr val="white"/>
            </a:duotone>
            <a:alphaModFix amt="70000"/>
          </a:blip>
          <a:srcRect t="2926" r="9092" b="20447"/>
          <a:stretch/>
        </p:blipFill>
        <p:spPr>
          <a:xfrm>
            <a:off x="2301" y="-9939"/>
            <a:ext cx="9141699" cy="1427577"/>
          </a:xfrm>
          <a:prstGeom prst="rect">
            <a:avLst/>
          </a:prstGeom>
        </p:spPr>
      </p:pic>
      <p:sp>
        <p:nvSpPr>
          <p:cNvPr id="2" name="Title 1">
            <a:extLst>
              <a:ext uri="{FF2B5EF4-FFF2-40B4-BE49-F238E27FC236}">
                <a16:creationId xmlns:a16="http://schemas.microsoft.com/office/drawing/2014/main" id="{AB064A19-C23F-41E4-8A74-0AC867AFB02D}"/>
              </a:ext>
            </a:extLst>
          </p:cNvPr>
          <p:cNvSpPr>
            <a:spLocks noGrp="1"/>
          </p:cNvSpPr>
          <p:nvPr>
            <p:ph type="title"/>
          </p:nvPr>
        </p:nvSpPr>
        <p:spPr/>
        <p:txBody>
          <a:bodyPr>
            <a:normAutofit fontScale="90000"/>
          </a:bodyPr>
          <a:lstStyle/>
          <a:p>
            <a:r>
              <a:rPr lang="en-US" dirty="0"/>
              <a:t>Higher Education Committee of 50 Relevant Recommendations</a:t>
            </a:r>
          </a:p>
        </p:txBody>
      </p:sp>
      <p:sp>
        <p:nvSpPr>
          <p:cNvPr id="5" name="Text Placeholder 4">
            <a:extLst>
              <a:ext uri="{FF2B5EF4-FFF2-40B4-BE49-F238E27FC236}">
                <a16:creationId xmlns:a16="http://schemas.microsoft.com/office/drawing/2014/main" id="{33A5CD9F-36EB-45A3-A563-9A19B218C574}"/>
              </a:ext>
            </a:extLst>
          </p:cNvPr>
          <p:cNvSpPr>
            <a:spLocks noGrp="1"/>
          </p:cNvSpPr>
          <p:nvPr>
            <p:ph type="body" idx="1"/>
          </p:nvPr>
        </p:nvSpPr>
        <p:spPr/>
        <p:txBody>
          <a:bodyPr>
            <a:normAutofit fontScale="92500" lnSpcReduction="20000"/>
          </a:bodyPr>
          <a:lstStyle/>
          <a:p>
            <a:r>
              <a:rPr lang="en-US" dirty="0"/>
              <a:t>ACCESS</a:t>
            </a:r>
          </a:p>
        </p:txBody>
      </p:sp>
      <p:sp>
        <p:nvSpPr>
          <p:cNvPr id="3" name="Content Placeholder 2">
            <a:extLst>
              <a:ext uri="{FF2B5EF4-FFF2-40B4-BE49-F238E27FC236}">
                <a16:creationId xmlns:a16="http://schemas.microsoft.com/office/drawing/2014/main" id="{F488ADB8-50B6-4A5C-A22F-97FE5035551C}"/>
              </a:ext>
            </a:extLst>
          </p:cNvPr>
          <p:cNvSpPr>
            <a:spLocks noGrp="1"/>
          </p:cNvSpPr>
          <p:nvPr>
            <p:ph sz="half" idx="2"/>
          </p:nvPr>
        </p:nvSpPr>
        <p:spPr/>
        <p:txBody>
          <a:bodyPr>
            <a:normAutofit fontScale="85000" lnSpcReduction="10000"/>
          </a:bodyPr>
          <a:lstStyle/>
          <a:p>
            <a:r>
              <a:rPr lang="en-US" dirty="0"/>
              <a:t>Expand IRS Data Retrieval Tool, consider multi-year FAFSA and/or consider use of federal tax return as aid application</a:t>
            </a:r>
          </a:p>
          <a:p>
            <a:r>
              <a:rPr lang="en-US" dirty="0"/>
              <a:t>Provide transparency on verification selection process w/goal of reducing number selected for verification</a:t>
            </a:r>
          </a:p>
          <a:p>
            <a:r>
              <a:rPr lang="en-US" dirty="0"/>
              <a:t>Create database of “virtual advisors” to ensure student success relating to admissions and financial aid processes</a:t>
            </a:r>
          </a:p>
          <a:p>
            <a:endParaRPr lang="en-US" dirty="0"/>
          </a:p>
        </p:txBody>
      </p:sp>
      <p:sp>
        <p:nvSpPr>
          <p:cNvPr id="6" name="Text Placeholder 5">
            <a:extLst>
              <a:ext uri="{FF2B5EF4-FFF2-40B4-BE49-F238E27FC236}">
                <a16:creationId xmlns:a16="http://schemas.microsoft.com/office/drawing/2014/main" id="{8CE149BC-949E-4C2B-A561-14C600052048}"/>
              </a:ext>
            </a:extLst>
          </p:cNvPr>
          <p:cNvSpPr>
            <a:spLocks noGrp="1"/>
          </p:cNvSpPr>
          <p:nvPr>
            <p:ph type="body" sz="quarter" idx="3"/>
          </p:nvPr>
        </p:nvSpPr>
        <p:spPr/>
        <p:txBody>
          <a:bodyPr>
            <a:normAutofit fontScale="92500" lnSpcReduction="20000"/>
          </a:bodyPr>
          <a:lstStyle/>
          <a:p>
            <a:r>
              <a:rPr lang="en-US" dirty="0"/>
              <a:t>AFFORDABILITY &amp; TRANSPARENCY</a:t>
            </a:r>
          </a:p>
        </p:txBody>
      </p:sp>
      <p:sp>
        <p:nvSpPr>
          <p:cNvPr id="7" name="Content Placeholder 6">
            <a:extLst>
              <a:ext uri="{FF2B5EF4-FFF2-40B4-BE49-F238E27FC236}">
                <a16:creationId xmlns:a16="http://schemas.microsoft.com/office/drawing/2014/main" id="{BF42C211-0425-49D9-8F2A-B493B085B700}"/>
              </a:ext>
            </a:extLst>
          </p:cNvPr>
          <p:cNvSpPr>
            <a:spLocks noGrp="1"/>
          </p:cNvSpPr>
          <p:nvPr>
            <p:ph sz="quarter" idx="4"/>
          </p:nvPr>
        </p:nvSpPr>
        <p:spPr/>
        <p:txBody>
          <a:bodyPr>
            <a:normAutofit fontScale="85000" lnSpcReduction="10000"/>
          </a:bodyPr>
          <a:lstStyle/>
          <a:p>
            <a:r>
              <a:rPr lang="en-US" dirty="0"/>
              <a:t>Permit students to file a FAFSA for multiple years (e.g., one-time FAFSA)</a:t>
            </a:r>
          </a:p>
          <a:p>
            <a:r>
              <a:rPr lang="en-US" dirty="0"/>
              <a:t>Require ED to administer optional continuous-improvement survey at end of FAFSA to gather which elements help students and family understanding</a:t>
            </a:r>
          </a:p>
          <a:p>
            <a:r>
              <a:rPr lang="en-US" dirty="0"/>
              <a:t>Require ED to conduct consumer testing identifying terms, elements and strategies creating ease in consumer understanding</a:t>
            </a:r>
          </a:p>
        </p:txBody>
      </p:sp>
      <p:pic>
        <p:nvPicPr>
          <p:cNvPr id="9" name="Picture 4" descr="Related image">
            <a:extLst>
              <a:ext uri="{FF2B5EF4-FFF2-40B4-BE49-F238E27FC236}">
                <a16:creationId xmlns:a16="http://schemas.microsoft.com/office/drawing/2014/main" id="{B8F2C880-D987-45BB-B4F3-1DC133395BE3}"/>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86599" y="5693504"/>
            <a:ext cx="1927801" cy="1012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260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9689" y="1219200"/>
            <a:ext cx="3067861" cy="4572000"/>
          </a:xfrm>
        </p:spPr>
        <p:txBody>
          <a:bodyPr>
            <a:normAutofit/>
          </a:bodyPr>
          <a:lstStyle/>
          <a:p>
            <a:pPr eaLnBrk="1" hangingPunct="1"/>
            <a:r>
              <a:rPr lang="en-US" sz="3600" b="1" dirty="0"/>
              <a:t>What ARE VERIFICATION DATA ELEMENTS?</a:t>
            </a:r>
          </a:p>
        </p:txBody>
      </p:sp>
      <p:sp>
        <p:nvSpPr>
          <p:cNvPr id="5123" name="Rectangle 3"/>
          <p:cNvSpPr>
            <a:spLocks noGrp="1" noChangeArrowheads="1"/>
          </p:cNvSpPr>
          <p:nvPr>
            <p:ph idx="1"/>
          </p:nvPr>
        </p:nvSpPr>
        <p:spPr>
          <a:xfrm>
            <a:off x="3257550" y="1485900"/>
            <a:ext cx="5696761" cy="4572000"/>
          </a:xfrm>
        </p:spPr>
        <p:txBody>
          <a:bodyPr>
            <a:normAutofit fontScale="62500" lnSpcReduction="20000"/>
          </a:bodyPr>
          <a:lstStyle/>
          <a:p>
            <a:pPr eaLnBrk="1" hangingPunct="1">
              <a:lnSpc>
                <a:spcPct val="110000"/>
              </a:lnSpc>
            </a:pPr>
            <a:r>
              <a:rPr lang="en-US" dirty="0"/>
              <a:t>Collecting and reviewing acceptable documentation to ‘verify’ the accuracy of specific data elements on the applicant’s FAFSA that directly affect the calculation of the EFC</a:t>
            </a:r>
          </a:p>
          <a:p>
            <a:pPr lvl="1">
              <a:lnSpc>
                <a:spcPct val="110000"/>
              </a:lnSpc>
            </a:pPr>
            <a:r>
              <a:rPr lang="en-US" dirty="0"/>
              <a:t>Adjusted Gross Income</a:t>
            </a:r>
          </a:p>
          <a:p>
            <a:pPr lvl="1">
              <a:lnSpc>
                <a:spcPct val="110000"/>
              </a:lnSpc>
            </a:pPr>
            <a:r>
              <a:rPr lang="en-US" dirty="0"/>
              <a:t>U.S. Income Tax Paid</a:t>
            </a:r>
          </a:p>
          <a:p>
            <a:pPr lvl="1">
              <a:lnSpc>
                <a:spcPct val="110000"/>
              </a:lnSpc>
            </a:pPr>
            <a:r>
              <a:rPr lang="en-US" dirty="0"/>
              <a:t>Untaxed Portions of IRA Distributions and Pensions</a:t>
            </a:r>
          </a:p>
          <a:p>
            <a:pPr lvl="1">
              <a:lnSpc>
                <a:spcPct val="110000"/>
              </a:lnSpc>
            </a:pPr>
            <a:r>
              <a:rPr lang="en-US" dirty="0"/>
              <a:t>IRA Deductions and Payments</a:t>
            </a:r>
          </a:p>
          <a:p>
            <a:pPr lvl="1">
              <a:lnSpc>
                <a:spcPct val="110000"/>
              </a:lnSpc>
            </a:pPr>
            <a:r>
              <a:rPr lang="en-US" dirty="0"/>
              <a:t>Tax Exempt Interest Income</a:t>
            </a:r>
          </a:p>
          <a:p>
            <a:pPr lvl="1">
              <a:lnSpc>
                <a:spcPct val="110000"/>
              </a:lnSpc>
            </a:pPr>
            <a:r>
              <a:rPr lang="en-US" dirty="0"/>
              <a:t>Education Credits</a:t>
            </a:r>
          </a:p>
          <a:p>
            <a:pPr lvl="1">
              <a:lnSpc>
                <a:spcPct val="110000"/>
              </a:lnSpc>
            </a:pPr>
            <a:r>
              <a:rPr lang="en-US" dirty="0"/>
              <a:t>Income earned from work</a:t>
            </a:r>
          </a:p>
          <a:p>
            <a:pPr lvl="1">
              <a:lnSpc>
                <a:spcPct val="110000"/>
              </a:lnSpc>
            </a:pPr>
            <a:r>
              <a:rPr lang="en-US" dirty="0"/>
              <a:t>Nonfiling status for parents of dependent students</a:t>
            </a:r>
          </a:p>
          <a:p>
            <a:pPr lvl="1">
              <a:lnSpc>
                <a:spcPct val="110000"/>
              </a:lnSpc>
            </a:pPr>
            <a:r>
              <a:rPr lang="en-US" dirty="0"/>
              <a:t>Number of household members and number in college</a:t>
            </a:r>
          </a:p>
          <a:p>
            <a:pPr lvl="1">
              <a:lnSpc>
                <a:spcPct val="110000"/>
              </a:lnSpc>
            </a:pPr>
            <a:r>
              <a:rPr lang="en-US" dirty="0"/>
              <a:t>High school completion status</a:t>
            </a:r>
          </a:p>
        </p:txBody>
      </p:sp>
      <p:pic>
        <p:nvPicPr>
          <p:cNvPr id="2052" name="Picture 4" descr="Image result for mind map clip art">
            <a:extLst>
              <a:ext uri="{FF2B5EF4-FFF2-40B4-BE49-F238E27FC236}">
                <a16:creationId xmlns:a16="http://schemas.microsoft.com/office/drawing/2014/main" id="{64F23777-4CA3-4925-8C6A-669AF7B3D25F}"/>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9689" y="311150"/>
            <a:ext cx="2724150" cy="181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296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1429</Words>
  <Application>Microsoft Office PowerPoint</Application>
  <PresentationFormat>On-screen Show (4:3)</PresentationFormat>
  <Paragraphs>166</Paragraphs>
  <Slides>19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Wingdings 2</vt:lpstr>
      <vt:lpstr>Office Theme</vt:lpstr>
      <vt:lpstr>Mind Mapping Community Connections with the Financial Aid Verification Process</vt:lpstr>
      <vt:lpstr>Learning Objectives</vt:lpstr>
      <vt:lpstr>Northeastern Illinois University</vt:lpstr>
      <vt:lpstr>NEIU Fall Profile</vt:lpstr>
      <vt:lpstr>What is verification and why is it important</vt:lpstr>
      <vt:lpstr>A look at National Trends</vt:lpstr>
      <vt:lpstr>Important Note</vt:lpstr>
      <vt:lpstr>Higher Education Committee of 50 Relevant Recommendations</vt:lpstr>
      <vt:lpstr>What ARE VERIFICATION DATA ELEMENTS?</vt:lpstr>
      <vt:lpstr>Results of Verification</vt:lpstr>
      <vt:lpstr>Tips to Ease the Verification Process</vt:lpstr>
      <vt:lpstr>What we know about verification using Google Mind Map (Coggle It!)</vt:lpstr>
      <vt:lpstr>Resolving Comment and Rejection Codes</vt:lpstr>
      <vt:lpstr>The new runway with #EarlyFAFSA</vt:lpstr>
      <vt:lpstr>If Selected for Verification  </vt:lpstr>
      <vt:lpstr>What programs might Verification affect?</vt:lpstr>
      <vt:lpstr>Verification documents vs. institutional policy</vt:lpstr>
      <vt:lpstr>Discussion</vt:lpstr>
      <vt:lpstr>Presenter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 Mapping Community Connections with the Financial Aid Verification Process</dc:title>
  <dc:creator>Maureen Amos-Strickland</dc:creator>
  <cp:lastModifiedBy>Maureen Amos-Strickland</cp:lastModifiedBy>
  <cp:revision>1</cp:revision>
  <dcterms:created xsi:type="dcterms:W3CDTF">2019-07-18T16:03:22Z</dcterms:created>
  <dcterms:modified xsi:type="dcterms:W3CDTF">2019-07-18T16:07:38Z</dcterms:modified>
</cp:coreProperties>
</file>